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9"/>
  </p:notesMasterIdLst>
  <p:sldIdLst>
    <p:sldId id="256" r:id="rId4"/>
    <p:sldId id="320" r:id="rId5"/>
    <p:sldId id="300" r:id="rId6"/>
    <p:sldId id="294" r:id="rId7"/>
    <p:sldId id="302" r:id="rId8"/>
    <p:sldId id="303" r:id="rId9"/>
    <p:sldId id="321" r:id="rId10"/>
    <p:sldId id="295" r:id="rId11"/>
    <p:sldId id="304" r:id="rId12"/>
    <p:sldId id="331" r:id="rId13"/>
    <p:sldId id="332" r:id="rId14"/>
    <p:sldId id="333" r:id="rId15"/>
    <p:sldId id="338" r:id="rId16"/>
    <p:sldId id="339" r:id="rId17"/>
    <p:sldId id="334" r:id="rId18"/>
    <p:sldId id="337" r:id="rId19"/>
    <p:sldId id="340" r:id="rId20"/>
    <p:sldId id="336" r:id="rId21"/>
    <p:sldId id="335" r:id="rId22"/>
    <p:sldId id="341" r:id="rId23"/>
    <p:sldId id="305" r:id="rId24"/>
    <p:sldId id="342" r:id="rId25"/>
    <p:sldId id="322" r:id="rId26"/>
    <p:sldId id="343" r:id="rId27"/>
    <p:sldId id="323" r:id="rId28"/>
    <p:sldId id="296" r:id="rId29"/>
    <p:sldId id="324" r:id="rId30"/>
    <p:sldId id="345" r:id="rId31"/>
    <p:sldId id="346" r:id="rId32"/>
    <p:sldId id="347" r:id="rId33"/>
    <p:sldId id="325" r:id="rId34"/>
    <p:sldId id="348" r:id="rId35"/>
    <p:sldId id="307" r:id="rId36"/>
    <p:sldId id="326" r:id="rId37"/>
    <p:sldId id="327" r:id="rId38"/>
    <p:sldId id="349" r:id="rId39"/>
    <p:sldId id="297" r:id="rId40"/>
    <p:sldId id="308" r:id="rId41"/>
    <p:sldId id="344" r:id="rId42"/>
    <p:sldId id="309" r:id="rId43"/>
    <p:sldId id="329" r:id="rId44"/>
    <p:sldId id="298" r:id="rId45"/>
    <p:sldId id="328" r:id="rId46"/>
    <p:sldId id="353" r:id="rId47"/>
    <p:sldId id="28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840" userDrawn="1">
          <p15:clr>
            <a:srgbClr val="A4A3A4"/>
          </p15:clr>
        </p15:guide>
        <p15:guide id="3" pos="211" userDrawn="1">
          <p15:clr>
            <a:srgbClr val="A4A3A4"/>
          </p15:clr>
        </p15:guide>
        <p15:guide id="4" pos="7469" userDrawn="1">
          <p15:clr>
            <a:srgbClr val="A4A3A4"/>
          </p15:clr>
        </p15:guide>
        <p15:guide id="5" orient="horz" pos="232"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FF99FF"/>
    <a:srgbClr val="0A0F23"/>
    <a:srgbClr val="194782"/>
    <a:srgbClr val="3B8FBD"/>
    <a:srgbClr val="0B1224"/>
    <a:srgbClr val="2D2D70"/>
    <a:srgbClr val="262C8B"/>
    <a:srgbClr val="3B6AB1"/>
    <a:srgbClr val="0A11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00" autoAdjust="0"/>
  </p:normalViewPr>
  <p:slideViewPr>
    <p:cSldViewPr snapToGrid="0" showGuides="1">
      <p:cViewPr varScale="1">
        <p:scale>
          <a:sx n="60" d="100"/>
          <a:sy n="60" d="100"/>
        </p:scale>
        <p:origin x="-102" y="-618"/>
      </p:cViewPr>
      <p:guideLst>
        <p:guide orient="horz" pos="2183"/>
        <p:guide orient="horz" pos="232"/>
        <p:guide orient="horz" pos="4088"/>
        <p:guide pos="3840"/>
        <p:guide pos="211"/>
        <p:guide pos="74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2B489D-596F-435A-95D9-DE3FE363751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75948FD1-95E5-492F-AA0F-A933BB788B6F}">
      <dgm:prSet/>
      <dgm:spPr/>
      <dgm:t>
        <a:bodyPr/>
        <a:lstStyle/>
        <a:p>
          <a:pPr rtl="0"/>
          <a:r>
            <a:rPr lang="en-US" dirty="0" err="1" smtClean="0"/>
            <a:t>kafka</a:t>
          </a:r>
          <a:r>
            <a:rPr lang="zh-CN" dirty="0" smtClean="0"/>
            <a:t>以</a:t>
          </a:r>
          <a:r>
            <a:rPr lang="en-US" dirty="0" smtClean="0"/>
            <a:t>topic</a:t>
          </a:r>
          <a:r>
            <a:rPr lang="zh-CN" dirty="0" smtClean="0"/>
            <a:t>来进行消息管理，每个</a:t>
          </a:r>
          <a:r>
            <a:rPr lang="en-US" dirty="0" smtClean="0"/>
            <a:t>topic</a:t>
          </a:r>
          <a:r>
            <a:rPr lang="zh-CN" dirty="0" smtClean="0"/>
            <a:t>包含多个</a:t>
          </a:r>
          <a:r>
            <a:rPr lang="en-US" dirty="0" smtClean="0"/>
            <a:t>partition</a:t>
          </a:r>
          <a:r>
            <a:rPr lang="zh-CN" dirty="0" smtClean="0"/>
            <a:t>，每个</a:t>
          </a:r>
          <a:r>
            <a:rPr lang="en-US" dirty="0" smtClean="0"/>
            <a:t>partition</a:t>
          </a:r>
          <a:r>
            <a:rPr lang="zh-CN" dirty="0" smtClean="0"/>
            <a:t>对应一个逻辑</a:t>
          </a:r>
          <a:r>
            <a:rPr lang="en-US" dirty="0" smtClean="0"/>
            <a:t>log</a:t>
          </a:r>
          <a:r>
            <a:rPr lang="zh-CN" dirty="0" smtClean="0"/>
            <a:t>，</a:t>
          </a:r>
          <a:r>
            <a:rPr lang="zh-CN" altLang="en-US" dirty="0" smtClean="0"/>
            <a:t>每个</a:t>
          </a:r>
          <a:r>
            <a:rPr lang="en-US" altLang="zh-CN" dirty="0" smtClean="0"/>
            <a:t>partition</a:t>
          </a:r>
          <a:r>
            <a:rPr lang="zh-CN" altLang="en-US" dirty="0" smtClean="0"/>
            <a:t>包含</a:t>
          </a:r>
          <a:r>
            <a:rPr lang="zh-CN" dirty="0" smtClean="0"/>
            <a:t>多个</a:t>
          </a:r>
          <a:r>
            <a:rPr lang="en-US" dirty="0" smtClean="0"/>
            <a:t>segment</a:t>
          </a:r>
          <a:r>
            <a:rPr lang="zh-CN" dirty="0" smtClean="0"/>
            <a:t>组成</a:t>
          </a:r>
          <a:endParaRPr lang="zh-CN" dirty="0"/>
        </a:p>
      </dgm:t>
    </dgm:pt>
    <dgm:pt modelId="{55F3FCF7-B4F6-4F50-A5FB-99E3DA41B6CE}" type="parTrans" cxnId="{61C1BBE5-3B7A-4AE3-B773-10E1EC82C599}">
      <dgm:prSet/>
      <dgm:spPr/>
      <dgm:t>
        <a:bodyPr/>
        <a:lstStyle/>
        <a:p>
          <a:endParaRPr lang="zh-CN" altLang="en-US"/>
        </a:p>
      </dgm:t>
    </dgm:pt>
    <dgm:pt modelId="{CB29C0C4-22CB-45CF-8091-6E1D9A5A71B9}" type="sibTrans" cxnId="{61C1BBE5-3B7A-4AE3-B773-10E1EC82C599}">
      <dgm:prSet/>
      <dgm:spPr/>
      <dgm:t>
        <a:bodyPr/>
        <a:lstStyle/>
        <a:p>
          <a:endParaRPr lang="zh-CN" altLang="en-US"/>
        </a:p>
      </dgm:t>
    </dgm:pt>
    <dgm:pt modelId="{E711E5DA-FFEC-4B72-85F1-A2D780EBA307}">
      <dgm:prSet/>
      <dgm:spPr/>
      <dgm:t>
        <a:bodyPr/>
        <a:lstStyle/>
        <a:p>
          <a:pPr rtl="0"/>
          <a:r>
            <a:rPr lang="zh-CN" altLang="en-US" dirty="0" smtClean="0"/>
            <a:t>每个</a:t>
          </a:r>
          <a:r>
            <a:rPr lang="en-US" altLang="zh-CN" dirty="0" smtClean="0"/>
            <a:t>segment</a:t>
          </a:r>
          <a:r>
            <a:rPr lang="zh-CN" altLang="en-US" dirty="0" smtClean="0"/>
            <a:t>中存储多条消息，消息</a:t>
          </a:r>
          <a:r>
            <a:rPr lang="en-US" altLang="zh-CN" dirty="0" smtClean="0"/>
            <a:t>id</a:t>
          </a:r>
          <a:r>
            <a:rPr lang="zh-CN" altLang="en-US" dirty="0" smtClean="0"/>
            <a:t>由其逻辑位置决定</a:t>
          </a:r>
          <a:endParaRPr lang="zh-CN" dirty="0"/>
        </a:p>
      </dgm:t>
    </dgm:pt>
    <dgm:pt modelId="{B0854E10-988A-4B92-8635-FEFE29BC92D0}" type="parTrans" cxnId="{E25F9A85-D5B4-4CF4-969A-0EF2A647E2B3}">
      <dgm:prSet/>
      <dgm:spPr/>
      <dgm:t>
        <a:bodyPr/>
        <a:lstStyle/>
        <a:p>
          <a:endParaRPr lang="zh-CN" altLang="en-US"/>
        </a:p>
      </dgm:t>
    </dgm:pt>
    <dgm:pt modelId="{E6E75D5F-477E-427E-8C52-4B97F52691E2}" type="sibTrans" cxnId="{E25F9A85-D5B4-4CF4-969A-0EF2A647E2B3}">
      <dgm:prSet/>
      <dgm:spPr/>
      <dgm:t>
        <a:bodyPr/>
        <a:lstStyle/>
        <a:p>
          <a:endParaRPr lang="zh-CN" altLang="en-US"/>
        </a:p>
      </dgm:t>
    </dgm:pt>
    <dgm:pt modelId="{89D26501-8147-4CB9-B7A5-6E225B089CEB}">
      <dgm:prSet/>
      <dgm:spPr/>
      <dgm:t>
        <a:bodyPr/>
        <a:lstStyle/>
        <a:p>
          <a:pPr rtl="0"/>
          <a:r>
            <a:rPr lang="zh-CN" altLang="en-US" dirty="0" smtClean="0"/>
            <a:t>每个</a:t>
          </a:r>
          <a:r>
            <a:rPr lang="en-US" altLang="zh-CN" dirty="0" smtClean="0"/>
            <a:t>part</a:t>
          </a:r>
          <a:r>
            <a:rPr lang="zh-CN" altLang="en-US" dirty="0" smtClean="0"/>
            <a:t>在内存中对应一个</a:t>
          </a:r>
          <a:r>
            <a:rPr lang="en-US" altLang="zh-CN" dirty="0" smtClean="0"/>
            <a:t>index</a:t>
          </a:r>
          <a:r>
            <a:rPr lang="zh-CN" altLang="en-US" dirty="0" smtClean="0"/>
            <a:t>，记录每个</a:t>
          </a:r>
          <a:r>
            <a:rPr lang="en-US" altLang="zh-CN" dirty="0" smtClean="0"/>
            <a:t>segment</a:t>
          </a:r>
          <a:r>
            <a:rPr lang="zh-CN" altLang="en-US" dirty="0" smtClean="0"/>
            <a:t>中的第一条消息偏移</a:t>
          </a:r>
          <a:endParaRPr lang="zh-CN" dirty="0"/>
        </a:p>
      </dgm:t>
    </dgm:pt>
    <dgm:pt modelId="{3EF00C9E-AD04-47C1-9C78-FE055CC878A6}" type="parTrans" cxnId="{11585149-D1FA-48D0-8030-A603F6B9C43F}">
      <dgm:prSet/>
      <dgm:spPr/>
      <dgm:t>
        <a:bodyPr/>
        <a:lstStyle/>
        <a:p>
          <a:endParaRPr lang="zh-CN" altLang="en-US"/>
        </a:p>
      </dgm:t>
    </dgm:pt>
    <dgm:pt modelId="{4E716E6C-107F-4D05-84CD-19DC6187C458}" type="sibTrans" cxnId="{11585149-D1FA-48D0-8030-A603F6B9C43F}">
      <dgm:prSet/>
      <dgm:spPr/>
      <dgm:t>
        <a:bodyPr/>
        <a:lstStyle/>
        <a:p>
          <a:endParaRPr lang="zh-CN" altLang="en-US"/>
        </a:p>
      </dgm:t>
    </dgm:pt>
    <dgm:pt modelId="{B4BB838A-DD37-410D-B8B0-08A36E6CB341}" type="pres">
      <dgm:prSet presAssocID="{3C2B489D-596F-435A-95D9-DE3FE363751C}" presName="outerComposite" presStyleCnt="0">
        <dgm:presLayoutVars>
          <dgm:chMax val="5"/>
          <dgm:dir/>
          <dgm:resizeHandles val="exact"/>
        </dgm:presLayoutVars>
      </dgm:prSet>
      <dgm:spPr/>
      <dgm:t>
        <a:bodyPr/>
        <a:lstStyle/>
        <a:p>
          <a:endParaRPr lang="zh-CN" altLang="en-US"/>
        </a:p>
      </dgm:t>
    </dgm:pt>
    <dgm:pt modelId="{EFA418BA-F413-48E2-96AB-87C1800D328D}" type="pres">
      <dgm:prSet presAssocID="{3C2B489D-596F-435A-95D9-DE3FE363751C}" presName="dummyMaxCanvas" presStyleCnt="0">
        <dgm:presLayoutVars/>
      </dgm:prSet>
      <dgm:spPr/>
    </dgm:pt>
    <dgm:pt modelId="{D6E22BBB-A1A7-4B71-A266-031159533311}" type="pres">
      <dgm:prSet presAssocID="{3C2B489D-596F-435A-95D9-DE3FE363751C}" presName="ThreeNodes_1" presStyleLbl="node1" presStyleIdx="0" presStyleCnt="3">
        <dgm:presLayoutVars>
          <dgm:bulletEnabled val="1"/>
        </dgm:presLayoutVars>
      </dgm:prSet>
      <dgm:spPr/>
      <dgm:t>
        <a:bodyPr/>
        <a:lstStyle/>
        <a:p>
          <a:endParaRPr lang="zh-CN" altLang="en-US"/>
        </a:p>
      </dgm:t>
    </dgm:pt>
    <dgm:pt modelId="{7705D4DB-6CAA-44C6-8C39-BA1BE7327F17}" type="pres">
      <dgm:prSet presAssocID="{3C2B489D-596F-435A-95D9-DE3FE363751C}" presName="ThreeNodes_2" presStyleLbl="node1" presStyleIdx="1" presStyleCnt="3">
        <dgm:presLayoutVars>
          <dgm:bulletEnabled val="1"/>
        </dgm:presLayoutVars>
      </dgm:prSet>
      <dgm:spPr/>
      <dgm:t>
        <a:bodyPr/>
        <a:lstStyle/>
        <a:p>
          <a:endParaRPr lang="zh-CN" altLang="en-US"/>
        </a:p>
      </dgm:t>
    </dgm:pt>
    <dgm:pt modelId="{255CFB81-E2F7-45D4-BB42-3A4214C7B0A3}" type="pres">
      <dgm:prSet presAssocID="{3C2B489D-596F-435A-95D9-DE3FE363751C}" presName="ThreeNodes_3" presStyleLbl="node1" presStyleIdx="2" presStyleCnt="3">
        <dgm:presLayoutVars>
          <dgm:bulletEnabled val="1"/>
        </dgm:presLayoutVars>
      </dgm:prSet>
      <dgm:spPr/>
      <dgm:t>
        <a:bodyPr/>
        <a:lstStyle/>
        <a:p>
          <a:endParaRPr lang="zh-CN" altLang="en-US"/>
        </a:p>
      </dgm:t>
    </dgm:pt>
    <dgm:pt modelId="{9476A564-2D2F-4DC8-9797-F75ECFA861E7}" type="pres">
      <dgm:prSet presAssocID="{3C2B489D-596F-435A-95D9-DE3FE363751C}" presName="ThreeConn_1-2" presStyleLbl="fgAccFollowNode1" presStyleIdx="0" presStyleCnt="2">
        <dgm:presLayoutVars>
          <dgm:bulletEnabled val="1"/>
        </dgm:presLayoutVars>
      </dgm:prSet>
      <dgm:spPr/>
      <dgm:t>
        <a:bodyPr/>
        <a:lstStyle/>
        <a:p>
          <a:endParaRPr lang="zh-CN" altLang="en-US"/>
        </a:p>
      </dgm:t>
    </dgm:pt>
    <dgm:pt modelId="{284DFDCA-AF7C-41C3-A609-6B27A1041200}" type="pres">
      <dgm:prSet presAssocID="{3C2B489D-596F-435A-95D9-DE3FE363751C}" presName="ThreeConn_2-3" presStyleLbl="fgAccFollowNode1" presStyleIdx="1" presStyleCnt="2">
        <dgm:presLayoutVars>
          <dgm:bulletEnabled val="1"/>
        </dgm:presLayoutVars>
      </dgm:prSet>
      <dgm:spPr/>
      <dgm:t>
        <a:bodyPr/>
        <a:lstStyle/>
        <a:p>
          <a:endParaRPr lang="zh-CN" altLang="en-US"/>
        </a:p>
      </dgm:t>
    </dgm:pt>
    <dgm:pt modelId="{9BE9579A-0FE8-4901-B79F-1410B1942683}" type="pres">
      <dgm:prSet presAssocID="{3C2B489D-596F-435A-95D9-DE3FE363751C}" presName="ThreeNodes_1_text" presStyleLbl="node1" presStyleIdx="2" presStyleCnt="3">
        <dgm:presLayoutVars>
          <dgm:bulletEnabled val="1"/>
        </dgm:presLayoutVars>
      </dgm:prSet>
      <dgm:spPr/>
      <dgm:t>
        <a:bodyPr/>
        <a:lstStyle/>
        <a:p>
          <a:endParaRPr lang="zh-CN" altLang="en-US"/>
        </a:p>
      </dgm:t>
    </dgm:pt>
    <dgm:pt modelId="{CF2F0E03-99DB-4904-AD01-5501B782A05F}" type="pres">
      <dgm:prSet presAssocID="{3C2B489D-596F-435A-95D9-DE3FE363751C}" presName="ThreeNodes_2_text" presStyleLbl="node1" presStyleIdx="2" presStyleCnt="3">
        <dgm:presLayoutVars>
          <dgm:bulletEnabled val="1"/>
        </dgm:presLayoutVars>
      </dgm:prSet>
      <dgm:spPr/>
      <dgm:t>
        <a:bodyPr/>
        <a:lstStyle/>
        <a:p>
          <a:endParaRPr lang="zh-CN" altLang="en-US"/>
        </a:p>
      </dgm:t>
    </dgm:pt>
    <dgm:pt modelId="{517A8B76-7D58-4FC5-AA61-B28A28DCA90B}" type="pres">
      <dgm:prSet presAssocID="{3C2B489D-596F-435A-95D9-DE3FE363751C}" presName="ThreeNodes_3_text" presStyleLbl="node1" presStyleIdx="2" presStyleCnt="3">
        <dgm:presLayoutVars>
          <dgm:bulletEnabled val="1"/>
        </dgm:presLayoutVars>
      </dgm:prSet>
      <dgm:spPr/>
      <dgm:t>
        <a:bodyPr/>
        <a:lstStyle/>
        <a:p>
          <a:endParaRPr lang="zh-CN" altLang="en-US"/>
        </a:p>
      </dgm:t>
    </dgm:pt>
  </dgm:ptLst>
  <dgm:cxnLst>
    <dgm:cxn modelId="{6D67C0A9-7E31-43A3-BFB2-9F30E9CE624F}" type="presOf" srcId="{E711E5DA-FFEC-4B72-85F1-A2D780EBA307}" destId="{7705D4DB-6CAA-44C6-8C39-BA1BE7327F17}" srcOrd="0" destOrd="0" presId="urn:microsoft.com/office/officeart/2005/8/layout/vProcess5"/>
    <dgm:cxn modelId="{AB777317-0E9D-4CCE-BFAC-C45B10A55EB5}" type="presOf" srcId="{CB29C0C4-22CB-45CF-8091-6E1D9A5A71B9}" destId="{9476A564-2D2F-4DC8-9797-F75ECFA861E7}" srcOrd="0" destOrd="0" presId="urn:microsoft.com/office/officeart/2005/8/layout/vProcess5"/>
    <dgm:cxn modelId="{61C1BBE5-3B7A-4AE3-B773-10E1EC82C599}" srcId="{3C2B489D-596F-435A-95D9-DE3FE363751C}" destId="{75948FD1-95E5-492F-AA0F-A933BB788B6F}" srcOrd="0" destOrd="0" parTransId="{55F3FCF7-B4F6-4F50-A5FB-99E3DA41B6CE}" sibTransId="{CB29C0C4-22CB-45CF-8091-6E1D9A5A71B9}"/>
    <dgm:cxn modelId="{08A4B45D-9DD1-4170-BCF5-A648F746627D}" type="presOf" srcId="{3C2B489D-596F-435A-95D9-DE3FE363751C}" destId="{B4BB838A-DD37-410D-B8B0-08A36E6CB341}" srcOrd="0" destOrd="0" presId="urn:microsoft.com/office/officeart/2005/8/layout/vProcess5"/>
    <dgm:cxn modelId="{E25F9A85-D5B4-4CF4-969A-0EF2A647E2B3}" srcId="{3C2B489D-596F-435A-95D9-DE3FE363751C}" destId="{E711E5DA-FFEC-4B72-85F1-A2D780EBA307}" srcOrd="1" destOrd="0" parTransId="{B0854E10-988A-4B92-8635-FEFE29BC92D0}" sibTransId="{E6E75D5F-477E-427E-8C52-4B97F52691E2}"/>
    <dgm:cxn modelId="{6A89EA9B-C7D5-4D4C-9596-3C7BF76640CD}" type="presOf" srcId="{75948FD1-95E5-492F-AA0F-A933BB788B6F}" destId="{D6E22BBB-A1A7-4B71-A266-031159533311}" srcOrd="0" destOrd="0" presId="urn:microsoft.com/office/officeart/2005/8/layout/vProcess5"/>
    <dgm:cxn modelId="{7ABCFA73-8EDA-45BD-B261-7D1F72A40C70}" type="presOf" srcId="{75948FD1-95E5-492F-AA0F-A933BB788B6F}" destId="{9BE9579A-0FE8-4901-B79F-1410B1942683}" srcOrd="1" destOrd="0" presId="urn:microsoft.com/office/officeart/2005/8/layout/vProcess5"/>
    <dgm:cxn modelId="{7977E9B2-1E9B-465C-BF5F-69F08BD5C2CF}" type="presOf" srcId="{E711E5DA-FFEC-4B72-85F1-A2D780EBA307}" destId="{CF2F0E03-99DB-4904-AD01-5501B782A05F}" srcOrd="1" destOrd="0" presId="urn:microsoft.com/office/officeart/2005/8/layout/vProcess5"/>
    <dgm:cxn modelId="{83116B71-7BBC-40D1-9059-602754248C0E}" type="presOf" srcId="{89D26501-8147-4CB9-B7A5-6E225B089CEB}" destId="{255CFB81-E2F7-45D4-BB42-3A4214C7B0A3}" srcOrd="0" destOrd="0" presId="urn:microsoft.com/office/officeart/2005/8/layout/vProcess5"/>
    <dgm:cxn modelId="{CD27D186-60BA-4476-A3D8-058FCEBB06BB}" type="presOf" srcId="{E6E75D5F-477E-427E-8C52-4B97F52691E2}" destId="{284DFDCA-AF7C-41C3-A609-6B27A1041200}" srcOrd="0" destOrd="0" presId="urn:microsoft.com/office/officeart/2005/8/layout/vProcess5"/>
    <dgm:cxn modelId="{11585149-D1FA-48D0-8030-A603F6B9C43F}" srcId="{3C2B489D-596F-435A-95D9-DE3FE363751C}" destId="{89D26501-8147-4CB9-B7A5-6E225B089CEB}" srcOrd="2" destOrd="0" parTransId="{3EF00C9E-AD04-47C1-9C78-FE055CC878A6}" sibTransId="{4E716E6C-107F-4D05-84CD-19DC6187C458}"/>
    <dgm:cxn modelId="{03C1F351-A623-4B69-8E54-05506E701B68}" type="presOf" srcId="{89D26501-8147-4CB9-B7A5-6E225B089CEB}" destId="{517A8B76-7D58-4FC5-AA61-B28A28DCA90B}" srcOrd="1" destOrd="0" presId="urn:microsoft.com/office/officeart/2005/8/layout/vProcess5"/>
    <dgm:cxn modelId="{B2EA22E2-B6DD-4906-9065-C2352E690DF4}" type="presParOf" srcId="{B4BB838A-DD37-410D-B8B0-08A36E6CB341}" destId="{EFA418BA-F413-48E2-96AB-87C1800D328D}" srcOrd="0" destOrd="0" presId="urn:microsoft.com/office/officeart/2005/8/layout/vProcess5"/>
    <dgm:cxn modelId="{F16E4D84-6FBC-4945-A4FD-484115526B3F}" type="presParOf" srcId="{B4BB838A-DD37-410D-B8B0-08A36E6CB341}" destId="{D6E22BBB-A1A7-4B71-A266-031159533311}" srcOrd="1" destOrd="0" presId="urn:microsoft.com/office/officeart/2005/8/layout/vProcess5"/>
    <dgm:cxn modelId="{950F174D-78B0-4AF0-B69F-DA06E4F2EDF6}" type="presParOf" srcId="{B4BB838A-DD37-410D-B8B0-08A36E6CB341}" destId="{7705D4DB-6CAA-44C6-8C39-BA1BE7327F17}" srcOrd="2" destOrd="0" presId="urn:microsoft.com/office/officeart/2005/8/layout/vProcess5"/>
    <dgm:cxn modelId="{118727DA-9B39-4A90-8335-03DDE5BAD8F0}" type="presParOf" srcId="{B4BB838A-DD37-410D-B8B0-08A36E6CB341}" destId="{255CFB81-E2F7-45D4-BB42-3A4214C7B0A3}" srcOrd="3" destOrd="0" presId="urn:microsoft.com/office/officeart/2005/8/layout/vProcess5"/>
    <dgm:cxn modelId="{EBF7DCB3-3CDB-4AD7-BC61-4C70830F6931}" type="presParOf" srcId="{B4BB838A-DD37-410D-B8B0-08A36E6CB341}" destId="{9476A564-2D2F-4DC8-9797-F75ECFA861E7}" srcOrd="4" destOrd="0" presId="urn:microsoft.com/office/officeart/2005/8/layout/vProcess5"/>
    <dgm:cxn modelId="{CE117700-6043-4A73-AD94-28632E8D6DD9}" type="presParOf" srcId="{B4BB838A-DD37-410D-B8B0-08A36E6CB341}" destId="{284DFDCA-AF7C-41C3-A609-6B27A1041200}" srcOrd="5" destOrd="0" presId="urn:microsoft.com/office/officeart/2005/8/layout/vProcess5"/>
    <dgm:cxn modelId="{A42E7519-D4E4-4C45-8AFC-5076E1E2393D}" type="presParOf" srcId="{B4BB838A-DD37-410D-B8B0-08A36E6CB341}" destId="{9BE9579A-0FE8-4901-B79F-1410B1942683}" srcOrd="6" destOrd="0" presId="urn:microsoft.com/office/officeart/2005/8/layout/vProcess5"/>
    <dgm:cxn modelId="{CFF8520A-7821-4D8B-9394-B9D4C92AA647}" type="presParOf" srcId="{B4BB838A-DD37-410D-B8B0-08A36E6CB341}" destId="{CF2F0E03-99DB-4904-AD01-5501B782A05F}" srcOrd="7" destOrd="0" presId="urn:microsoft.com/office/officeart/2005/8/layout/vProcess5"/>
    <dgm:cxn modelId="{DAFBC170-2CE7-4040-88FA-D5BE7F24D237}" type="presParOf" srcId="{B4BB838A-DD37-410D-B8B0-08A36E6CB341}" destId="{517A8B76-7D58-4FC5-AA61-B28A28DCA90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22BBB-A1A7-4B71-A266-031159533311}">
      <dsp:nvSpPr>
        <dsp:cNvPr id="0" name=""/>
        <dsp:cNvSpPr/>
      </dsp:nvSpPr>
      <dsp:spPr>
        <a:xfrm>
          <a:off x="0" y="0"/>
          <a:ext cx="6629339" cy="12778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err="1" smtClean="0"/>
            <a:t>kafka</a:t>
          </a:r>
          <a:r>
            <a:rPr lang="zh-CN" sz="2000" kern="1200" dirty="0" smtClean="0"/>
            <a:t>以</a:t>
          </a:r>
          <a:r>
            <a:rPr lang="en-US" sz="2000" kern="1200" dirty="0" smtClean="0"/>
            <a:t>topic</a:t>
          </a:r>
          <a:r>
            <a:rPr lang="zh-CN" sz="2000" kern="1200" dirty="0" smtClean="0"/>
            <a:t>来进行消息管理，每个</a:t>
          </a:r>
          <a:r>
            <a:rPr lang="en-US" sz="2000" kern="1200" dirty="0" smtClean="0"/>
            <a:t>topic</a:t>
          </a:r>
          <a:r>
            <a:rPr lang="zh-CN" sz="2000" kern="1200" dirty="0" smtClean="0"/>
            <a:t>包含多个</a:t>
          </a:r>
          <a:r>
            <a:rPr lang="en-US" sz="2000" kern="1200" dirty="0" smtClean="0"/>
            <a:t>partition</a:t>
          </a:r>
          <a:r>
            <a:rPr lang="zh-CN" sz="2000" kern="1200" dirty="0" smtClean="0"/>
            <a:t>，每个</a:t>
          </a:r>
          <a:r>
            <a:rPr lang="en-US" sz="2000" kern="1200" dirty="0" smtClean="0"/>
            <a:t>partition</a:t>
          </a:r>
          <a:r>
            <a:rPr lang="zh-CN" sz="2000" kern="1200" dirty="0" smtClean="0"/>
            <a:t>对应一个逻辑</a:t>
          </a:r>
          <a:r>
            <a:rPr lang="en-US" sz="2000" kern="1200" dirty="0" smtClean="0"/>
            <a:t>log</a:t>
          </a:r>
          <a:r>
            <a:rPr lang="zh-CN" sz="2000" kern="1200" dirty="0" smtClean="0"/>
            <a:t>，</a:t>
          </a:r>
          <a:r>
            <a:rPr lang="zh-CN" altLang="en-US" sz="2000" kern="1200" dirty="0" smtClean="0"/>
            <a:t>每个</a:t>
          </a:r>
          <a:r>
            <a:rPr lang="en-US" altLang="zh-CN" sz="2000" kern="1200" dirty="0" smtClean="0"/>
            <a:t>partition</a:t>
          </a:r>
          <a:r>
            <a:rPr lang="zh-CN" altLang="en-US" sz="2000" kern="1200" dirty="0" smtClean="0"/>
            <a:t>包含</a:t>
          </a:r>
          <a:r>
            <a:rPr lang="zh-CN" sz="2000" kern="1200" dirty="0" smtClean="0"/>
            <a:t>多个</a:t>
          </a:r>
          <a:r>
            <a:rPr lang="en-US" sz="2000" kern="1200" dirty="0" smtClean="0"/>
            <a:t>segment</a:t>
          </a:r>
          <a:r>
            <a:rPr lang="zh-CN" sz="2000" kern="1200" dirty="0" smtClean="0"/>
            <a:t>组成</a:t>
          </a:r>
          <a:endParaRPr lang="zh-CN" sz="2000" kern="1200" dirty="0"/>
        </a:p>
      </dsp:txBody>
      <dsp:txXfrm>
        <a:off x="37426" y="37426"/>
        <a:ext cx="5250470" cy="1202969"/>
      </dsp:txXfrm>
    </dsp:sp>
    <dsp:sp modelId="{7705D4DB-6CAA-44C6-8C39-BA1BE7327F17}">
      <dsp:nvSpPr>
        <dsp:cNvPr id="0" name=""/>
        <dsp:cNvSpPr/>
      </dsp:nvSpPr>
      <dsp:spPr>
        <a:xfrm>
          <a:off x="584941" y="1490792"/>
          <a:ext cx="6629339" cy="12778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每个</a:t>
          </a:r>
          <a:r>
            <a:rPr lang="en-US" altLang="zh-CN" sz="2000" kern="1200" dirty="0" smtClean="0"/>
            <a:t>segment</a:t>
          </a:r>
          <a:r>
            <a:rPr lang="zh-CN" altLang="en-US" sz="2000" kern="1200" dirty="0" smtClean="0"/>
            <a:t>中存储多条消息，消息</a:t>
          </a:r>
          <a:r>
            <a:rPr lang="en-US" altLang="zh-CN" sz="2000" kern="1200" dirty="0" smtClean="0"/>
            <a:t>id</a:t>
          </a:r>
          <a:r>
            <a:rPr lang="zh-CN" altLang="en-US" sz="2000" kern="1200" dirty="0" smtClean="0"/>
            <a:t>由其逻辑位置决定</a:t>
          </a:r>
          <a:endParaRPr lang="zh-CN" sz="2000" kern="1200" dirty="0"/>
        </a:p>
      </dsp:txBody>
      <dsp:txXfrm>
        <a:off x="622367" y="1528218"/>
        <a:ext cx="5138961" cy="1202969"/>
      </dsp:txXfrm>
    </dsp:sp>
    <dsp:sp modelId="{255CFB81-E2F7-45D4-BB42-3A4214C7B0A3}">
      <dsp:nvSpPr>
        <dsp:cNvPr id="0" name=""/>
        <dsp:cNvSpPr/>
      </dsp:nvSpPr>
      <dsp:spPr>
        <a:xfrm>
          <a:off x="1169883" y="2981584"/>
          <a:ext cx="6629339" cy="12778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每个</a:t>
          </a:r>
          <a:r>
            <a:rPr lang="en-US" altLang="zh-CN" sz="2000" kern="1200" dirty="0" smtClean="0"/>
            <a:t>part</a:t>
          </a:r>
          <a:r>
            <a:rPr lang="zh-CN" altLang="en-US" sz="2000" kern="1200" dirty="0" smtClean="0"/>
            <a:t>在内存中对应一个</a:t>
          </a:r>
          <a:r>
            <a:rPr lang="en-US" altLang="zh-CN" sz="2000" kern="1200" dirty="0" smtClean="0"/>
            <a:t>index</a:t>
          </a:r>
          <a:r>
            <a:rPr lang="zh-CN" altLang="en-US" sz="2000" kern="1200" dirty="0" smtClean="0"/>
            <a:t>，记录每个</a:t>
          </a:r>
          <a:r>
            <a:rPr lang="en-US" altLang="zh-CN" sz="2000" kern="1200" dirty="0" smtClean="0"/>
            <a:t>segment</a:t>
          </a:r>
          <a:r>
            <a:rPr lang="zh-CN" altLang="en-US" sz="2000" kern="1200" dirty="0" smtClean="0"/>
            <a:t>中的第一条消息偏移</a:t>
          </a:r>
          <a:endParaRPr lang="zh-CN" sz="2000" kern="1200" dirty="0"/>
        </a:p>
      </dsp:txBody>
      <dsp:txXfrm>
        <a:off x="1207309" y="3019010"/>
        <a:ext cx="5138961" cy="1202969"/>
      </dsp:txXfrm>
    </dsp:sp>
    <dsp:sp modelId="{9476A564-2D2F-4DC8-9797-F75ECFA861E7}">
      <dsp:nvSpPr>
        <dsp:cNvPr id="0" name=""/>
        <dsp:cNvSpPr/>
      </dsp:nvSpPr>
      <dsp:spPr>
        <a:xfrm>
          <a:off x="5798755" y="969014"/>
          <a:ext cx="830584" cy="83058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p>
      </dsp:txBody>
      <dsp:txXfrm>
        <a:off x="5985636" y="969014"/>
        <a:ext cx="456822" cy="625014"/>
      </dsp:txXfrm>
    </dsp:sp>
    <dsp:sp modelId="{284DFDCA-AF7C-41C3-A609-6B27A1041200}">
      <dsp:nvSpPr>
        <dsp:cNvPr id="0" name=""/>
        <dsp:cNvSpPr/>
      </dsp:nvSpPr>
      <dsp:spPr>
        <a:xfrm>
          <a:off x="6383697" y="2451288"/>
          <a:ext cx="830584" cy="83058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zh-CN" altLang="en-US" sz="3500" kern="1200"/>
        </a:p>
      </dsp:txBody>
      <dsp:txXfrm>
        <a:off x="6570578" y="2451288"/>
        <a:ext cx="456822" cy="6250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E07E6A-9341-406F-87D1-F11B19A331E5}" type="datetimeFigureOut">
              <a:rPr lang="zh-CN" altLang="en-US" smtClean="0"/>
              <a:t>2019/7/17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D3F4C9-E6E7-45C2-9595-3A086F492960}" type="slidenum">
              <a:rPr lang="zh-CN" altLang="en-US" smtClean="0"/>
              <a:t>‹#›</a:t>
            </a:fld>
            <a:endParaRPr lang="zh-CN" altLang="en-US"/>
          </a:p>
        </p:txBody>
      </p:sp>
    </p:spTree>
    <p:extLst>
      <p:ext uri="{BB962C8B-B14F-4D97-AF65-F5344CB8AC3E}">
        <p14:creationId xmlns:p14="http://schemas.microsoft.com/office/powerpoint/2010/main" val="4309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现场讲解过程中可以进行提问：</a:t>
            </a:r>
            <a:endParaRPr lang="en-US" altLang="zh-CN" dirty="0" smtClean="0"/>
          </a:p>
          <a:p>
            <a:r>
              <a:rPr lang="en-US" altLang="zh-CN" dirty="0" smtClean="0"/>
              <a:t>1</a:t>
            </a:r>
            <a:r>
              <a:rPr lang="zh-CN" altLang="en-US" dirty="0" smtClean="0"/>
              <a:t>）大家有没有用过</a:t>
            </a:r>
            <a:r>
              <a:rPr lang="en-US" altLang="zh-CN" dirty="0" smtClean="0"/>
              <a:t>KAFKA</a:t>
            </a:r>
            <a:r>
              <a:rPr lang="zh-CN" altLang="en-US" dirty="0" smtClean="0"/>
              <a:t>？什么场景使用？</a:t>
            </a:r>
            <a:endParaRPr lang="en-US" altLang="zh-CN" dirty="0" smtClean="0"/>
          </a:p>
          <a:p>
            <a:r>
              <a:rPr lang="en-US" altLang="zh-CN" dirty="0" smtClean="0"/>
              <a:t>2</a:t>
            </a:r>
            <a:r>
              <a:rPr lang="zh-CN" altLang="en-US" dirty="0" smtClean="0"/>
              <a:t>）你觉得使用</a:t>
            </a:r>
            <a:r>
              <a:rPr lang="en-US" altLang="zh-CN" dirty="0" smtClean="0"/>
              <a:t>KAFKA</a:t>
            </a:r>
            <a:r>
              <a:rPr lang="zh-CN" altLang="en-US" dirty="0" smtClean="0"/>
              <a:t>有什么好处？</a:t>
            </a:r>
            <a:endParaRPr lang="en-US" altLang="zh-CN" dirty="0" smtClean="0"/>
          </a:p>
        </p:txBody>
      </p:sp>
      <p:sp>
        <p:nvSpPr>
          <p:cNvPr id="4" name="灯片编号占位符 3"/>
          <p:cNvSpPr>
            <a:spLocks noGrp="1"/>
          </p:cNvSpPr>
          <p:nvPr>
            <p:ph type="sldNum" sz="quarter" idx="10"/>
          </p:nvPr>
        </p:nvSpPr>
        <p:spPr/>
        <p:txBody>
          <a:bodyPr/>
          <a:lstStyle/>
          <a:p>
            <a:fld id="{2AD3F4C9-E6E7-45C2-9595-3A086F492960}" type="slidenum">
              <a:rPr lang="zh-CN" altLang="en-US" smtClean="0"/>
              <a:t>2</a:t>
            </a:fld>
            <a:endParaRPr lang="zh-CN" altLang="en-US"/>
          </a:p>
        </p:txBody>
      </p:sp>
    </p:spTree>
    <p:extLst>
      <p:ext uri="{BB962C8B-B14F-4D97-AF65-F5344CB8AC3E}">
        <p14:creationId xmlns:p14="http://schemas.microsoft.com/office/powerpoint/2010/main" val="3594360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38</a:t>
            </a:fld>
            <a:endParaRPr lang="zh-CN" altLang="en-US"/>
          </a:p>
        </p:txBody>
      </p:sp>
    </p:spTree>
    <p:extLst>
      <p:ext uri="{BB962C8B-B14F-4D97-AF65-F5344CB8AC3E}">
        <p14:creationId xmlns:p14="http://schemas.microsoft.com/office/powerpoint/2010/main" val="278263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能量包</a:t>
            </a:r>
            <a:r>
              <a:rPr lang="en-US" altLang="zh-CN" dirty="0" smtClean="0"/>
              <a:t>-1</a:t>
            </a:r>
            <a:r>
              <a:rPr lang="zh-CN" altLang="en-US" dirty="0" smtClean="0"/>
              <a:t>：课程名称的包装</a:t>
            </a:r>
            <a:endParaRPr lang="zh-CN" altLang="en-US" dirty="0"/>
          </a:p>
        </p:txBody>
      </p:sp>
      <p:sp>
        <p:nvSpPr>
          <p:cNvPr id="4" name="灯片编号占位符 3"/>
          <p:cNvSpPr>
            <a:spLocks noGrp="1"/>
          </p:cNvSpPr>
          <p:nvPr>
            <p:ph type="sldNum" sz="quarter" idx="10"/>
          </p:nvPr>
        </p:nvSpPr>
        <p:spPr/>
        <p:txBody>
          <a:bodyPr/>
          <a:lstStyle/>
          <a:p>
            <a:fld id="{7C5C9BD4-FD12-4A01-997E-C6219DCE8D8E}"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1808479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5</a:t>
            </a:fld>
            <a:endParaRPr lang="zh-CN" altLang="en-US"/>
          </a:p>
        </p:txBody>
      </p:sp>
    </p:spTree>
    <p:extLst>
      <p:ext uri="{BB962C8B-B14F-4D97-AF65-F5344CB8AC3E}">
        <p14:creationId xmlns:p14="http://schemas.microsoft.com/office/powerpoint/2010/main" val="222567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这里列了一些相关名词，但是不是所有的。</a:t>
            </a:r>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6</a:t>
            </a:fld>
            <a:endParaRPr lang="zh-CN" altLang="en-US"/>
          </a:p>
        </p:txBody>
      </p:sp>
    </p:spTree>
    <p:extLst>
      <p:ext uri="{BB962C8B-B14F-4D97-AF65-F5344CB8AC3E}">
        <p14:creationId xmlns:p14="http://schemas.microsoft.com/office/powerpoint/2010/main" val="148128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现场讲授过程中重点强调</a:t>
            </a:r>
            <a:r>
              <a:rPr lang="en-US" altLang="zh-CN" dirty="0" smtClean="0"/>
              <a:t>KAFKA</a:t>
            </a:r>
            <a:r>
              <a:rPr lang="zh-CN" altLang="en-US" dirty="0" smtClean="0"/>
              <a:t>的优势</a:t>
            </a:r>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7</a:t>
            </a:fld>
            <a:endParaRPr lang="zh-CN" altLang="en-US"/>
          </a:p>
        </p:txBody>
      </p:sp>
    </p:spTree>
    <p:extLst>
      <p:ext uri="{BB962C8B-B14F-4D97-AF65-F5344CB8AC3E}">
        <p14:creationId xmlns:p14="http://schemas.microsoft.com/office/powerpoint/2010/main" val="1085161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现场讲解描述流程图</a:t>
            </a:r>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9</a:t>
            </a:fld>
            <a:endParaRPr lang="zh-CN" altLang="en-US"/>
          </a:p>
        </p:txBody>
      </p:sp>
    </p:spTree>
    <p:extLst>
      <p:ext uri="{BB962C8B-B14F-4D97-AF65-F5344CB8AC3E}">
        <p14:creationId xmlns:p14="http://schemas.microsoft.com/office/powerpoint/2010/main" val="266389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10</a:t>
            </a:fld>
            <a:endParaRPr lang="zh-CN" altLang="en-US"/>
          </a:p>
        </p:txBody>
      </p:sp>
    </p:spTree>
    <p:extLst>
      <p:ext uri="{BB962C8B-B14F-4D97-AF65-F5344CB8AC3E}">
        <p14:creationId xmlns:p14="http://schemas.microsoft.com/office/powerpoint/2010/main" val="407326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21</a:t>
            </a:fld>
            <a:endParaRPr lang="zh-CN" altLang="en-US"/>
          </a:p>
        </p:txBody>
      </p:sp>
    </p:spTree>
    <p:extLst>
      <p:ext uri="{BB962C8B-B14F-4D97-AF65-F5344CB8AC3E}">
        <p14:creationId xmlns:p14="http://schemas.microsoft.com/office/powerpoint/2010/main" val="267376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对照上页</a:t>
            </a:r>
            <a:r>
              <a:rPr lang="en-US" altLang="zh-CN" dirty="0" smtClean="0"/>
              <a:t>PPT</a:t>
            </a:r>
            <a:r>
              <a:rPr lang="zh-CN" altLang="en-US" dirty="0" smtClean="0"/>
              <a:t>进行讲解</a:t>
            </a:r>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22</a:t>
            </a:fld>
            <a:endParaRPr lang="zh-CN" altLang="en-US"/>
          </a:p>
        </p:txBody>
      </p:sp>
    </p:spTree>
    <p:extLst>
      <p:ext uri="{BB962C8B-B14F-4D97-AF65-F5344CB8AC3E}">
        <p14:creationId xmlns:p14="http://schemas.microsoft.com/office/powerpoint/2010/main" val="22983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对照上页</a:t>
            </a:r>
            <a:r>
              <a:rPr lang="en-US" altLang="zh-CN" dirty="0" smtClean="0"/>
              <a:t>PPT</a:t>
            </a:r>
            <a:r>
              <a:rPr lang="zh-CN" altLang="en-US" dirty="0" smtClean="0"/>
              <a:t>进行讲解</a:t>
            </a:r>
            <a:endParaRPr lang="zh-CN" altLang="en-US" dirty="0"/>
          </a:p>
        </p:txBody>
      </p:sp>
      <p:sp>
        <p:nvSpPr>
          <p:cNvPr id="4" name="灯片编号占位符 3"/>
          <p:cNvSpPr>
            <a:spLocks noGrp="1"/>
          </p:cNvSpPr>
          <p:nvPr>
            <p:ph type="sldNum" sz="quarter" idx="10"/>
          </p:nvPr>
        </p:nvSpPr>
        <p:spPr/>
        <p:txBody>
          <a:bodyPr/>
          <a:lstStyle/>
          <a:p>
            <a:fld id="{2AD3F4C9-E6E7-45C2-9595-3A086F492960}" type="slidenum">
              <a:rPr lang="zh-CN" altLang="en-US" smtClean="0"/>
              <a:t>24</a:t>
            </a:fld>
            <a:endParaRPr lang="zh-CN" altLang="en-US"/>
          </a:p>
        </p:txBody>
      </p:sp>
    </p:spTree>
    <p:extLst>
      <p:ext uri="{BB962C8B-B14F-4D97-AF65-F5344CB8AC3E}">
        <p14:creationId xmlns:p14="http://schemas.microsoft.com/office/powerpoint/2010/main" val="366915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F49A70-ACAF-493B-82B4-2C28FFEE72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F79E55C8-968D-4310-BD60-250D0051F4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EBDE0DE-EDFA-4FBC-AE08-372DA88695C5}"/>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9EB5CFA1-A161-45E8-8022-687A84FED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D34531C-BE2B-4049-A313-4603A818C4A7}"/>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31457537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1411FD-2A7E-4AED-8819-412E8DA98A5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0F0B269-9515-4480-8390-BCE46002B0D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826F984-121D-4D8F-9768-B66240A308E8}"/>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90CF615E-DAA4-47C9-AAD7-5FF0AE0991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54E46AF-440B-41DA-A5B7-AF70CB93E073}"/>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114093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013581F2-787E-4C88-A12C-BEB6E03895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7BA2565C-37E2-44BD-A086-2A77D2D71D9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A87A36C-8901-48C5-87C5-9001A83146CF}"/>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CA6894B5-9D6E-4A54-ABD0-6B48414F79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F1EDEDD-D318-4B7A-B14B-B1C2DFC82954}"/>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790603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2E2239-6515-43C5-A789-81A6A199574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C174AE8B-D093-4518-9624-4EEE80CF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7F8BEDE-88A6-457E-ACA4-C406C150DFD1}"/>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833C82BA-B06E-4EDC-A382-CD1771678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325C84A-7842-4F4D-A3ED-7A7E90B3B4B2}"/>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37461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94C1C1-D3CB-408F-A081-749B44C04C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86F065B-8080-493C-AE68-F6608FDFEA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C3B7B64-0040-4DE0-9DE1-4C6EF39A3809}"/>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B6955A70-1144-4580-9DF8-DE1592AF2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4941A16-2C91-47BB-B42E-ED53E9A8CAD0}"/>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1652286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25B9013-5FB5-49F2-A347-6EBDDBCFF5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1BEB2E66-00E5-4316-B2B2-258AD19C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E6991F74-8BBF-474C-BBA0-E33BFF78767E}"/>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DED33AA1-E4FE-426C-9BF8-420E92DF60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2C26A87-6A33-41E3-B80B-AFECC41C99B1}"/>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252568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3B7AE2-E318-4BBE-B9A3-403584383D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738A50-8C1E-453C-A274-97681CBB1FE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2ABDCC99-26F7-493C-970B-B00DCB4EB0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3E88CBC-DDF7-4926-A9BE-8CF27987BE0B}"/>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6" name="页脚占位符 5">
            <a:extLst>
              <a:ext uri="{FF2B5EF4-FFF2-40B4-BE49-F238E27FC236}">
                <a16:creationId xmlns:a16="http://schemas.microsoft.com/office/drawing/2014/main" xmlns="" id="{EB4CC8A8-11A8-43BE-AC9C-CDE983D259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85BC4CB-854B-49AC-BC5D-0F2C1B27BB6F}"/>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493792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F22353-D6E1-4E20-9DCE-951620E48C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45039AA-5209-4F40-B723-DA2729F44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02733876-270F-402B-B4A0-F94053F2F7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466A0696-1326-4583-B3FE-CCC71E449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96B9DBEA-0704-4471-9730-2692C5F846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C944F4E-228E-41AA-842E-0637CC80D504}"/>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8" name="页脚占位符 7">
            <a:extLst>
              <a:ext uri="{FF2B5EF4-FFF2-40B4-BE49-F238E27FC236}">
                <a16:creationId xmlns:a16="http://schemas.microsoft.com/office/drawing/2014/main" xmlns="" id="{7F17D14B-AE01-44A3-9953-0FD6F805D7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1D6E10F8-216D-4C50-A52D-AAFCA43B6FF7}"/>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1666106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E311395-9335-44FA-97CD-3A8912DB88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179C5B20-6B71-416C-ACC5-A9D1E2180267}"/>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4" name="页脚占位符 3">
            <a:extLst>
              <a:ext uri="{FF2B5EF4-FFF2-40B4-BE49-F238E27FC236}">
                <a16:creationId xmlns:a16="http://schemas.microsoft.com/office/drawing/2014/main" xmlns="" id="{480C727E-D878-400B-8CCC-258BDF2E24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834B61DB-DFCD-4D6D-9BBF-A7B4F320CC31}"/>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97336"/>
            <a:ext cx="12202345" cy="6955336"/>
          </a:xfrm>
          <a:prstGeom prst="rect">
            <a:avLst/>
          </a:prstGeom>
        </p:spPr>
      </p:pic>
    </p:spTree>
    <p:extLst>
      <p:ext uri="{BB962C8B-B14F-4D97-AF65-F5344CB8AC3E}">
        <p14:creationId xmlns:p14="http://schemas.microsoft.com/office/powerpoint/2010/main" val="80035328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41C6B72-470D-45DA-9CB6-8C224D795B5F}"/>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3" name="页脚占位符 2">
            <a:extLst>
              <a:ext uri="{FF2B5EF4-FFF2-40B4-BE49-F238E27FC236}">
                <a16:creationId xmlns:a16="http://schemas.microsoft.com/office/drawing/2014/main" xmlns="" id="{A3828D21-1BB2-44DC-9CE2-D424CC2E333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A9B0B77-10AB-4B0C-91FC-45F269EF701F}"/>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60089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09EC2F-0180-42AD-846F-DCC55B9EF8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AFDC2BC-A83D-4278-A7B1-571DCE7590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86E7D617-099A-4AC1-943D-C7BDC2B2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DA94B66F-5CCB-4921-A2A3-2559572EE9D4}"/>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6" name="页脚占位符 5">
            <a:extLst>
              <a:ext uri="{FF2B5EF4-FFF2-40B4-BE49-F238E27FC236}">
                <a16:creationId xmlns:a16="http://schemas.microsoft.com/office/drawing/2014/main" xmlns="" id="{3BA3A610-5E77-4847-9CEF-99EBF0CDE2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A3F647D-C92F-4A06-827F-DD0E3F5D8F5D}"/>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152120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0C5C92-9822-40F8-9F6F-24F959C709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11C7B4C-A680-44B3-BB16-9BCA3AA68E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ADBC638-93FC-4DDB-BA5D-BA1608C51E83}"/>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0B388A69-DED5-4667-8C3C-526282BCF3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E5D1A26-7FA0-4FC2-A634-7D890ABFE33C}"/>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7337"/>
            <a:ext cx="12192000" cy="6949439"/>
          </a:xfrm>
          <a:prstGeom prst="rect">
            <a:avLst/>
          </a:prstGeom>
        </p:spPr>
      </p:pic>
    </p:spTree>
    <p:extLst>
      <p:ext uri="{BB962C8B-B14F-4D97-AF65-F5344CB8AC3E}">
        <p14:creationId xmlns:p14="http://schemas.microsoft.com/office/powerpoint/2010/main" val="3381660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67E88-F83C-4221-A3AC-A14640515E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4970BDC4-D177-4D46-A8B2-9938B16CF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3E57776-39D4-4E8D-9921-2EED1D689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B101DB3-0DE6-40AE-8097-ACE7381DA5A8}"/>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6" name="页脚占位符 5">
            <a:extLst>
              <a:ext uri="{FF2B5EF4-FFF2-40B4-BE49-F238E27FC236}">
                <a16:creationId xmlns:a16="http://schemas.microsoft.com/office/drawing/2014/main" xmlns="" id="{40C0AA0F-1736-43EC-82B5-F09714F349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3CB108F-AF47-4909-9EA7-5F186A7B6BDB}"/>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3639307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69FF25-98B6-4F35-B5C9-A1566208B7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446C0EB-9A1E-4403-AA18-B46E6F11B5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6AE4092-81F0-448E-BB2B-235978E0CF0C}"/>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BD44ABE3-2453-4994-A33E-DFDD3B592C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8690E3F-F129-4D23-8577-55DF28E92811}"/>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2734733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5FD126F-59B8-40EF-888C-134819BAC8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D9B6727-97EC-425F-8A15-34DDAF8861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C588576-F5C4-4369-B19A-C84B7490F8F9}"/>
              </a:ext>
            </a:extLst>
          </p:cNvPr>
          <p:cNvSpPr>
            <a:spLocks noGrp="1"/>
          </p:cNvSpPr>
          <p:nvPr>
            <p:ph type="dt" sz="half" idx="10"/>
          </p:nvPr>
        </p:nvSpPr>
        <p:spPr/>
        <p:txBody>
          <a:bodyPr/>
          <a:lstStyle/>
          <a:p>
            <a:fld id="{D229E809-A5DE-4335-8D9A-324E424FD68C}"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7032F485-41C6-48AA-B7F6-85D9AD0B4D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373C72A-11C9-4029-BA1A-E281655BB8FB}"/>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945666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2E2239-6515-43C5-A789-81A6A199574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C174AE8B-D093-4518-9624-4EEE80CF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27F8BEDE-88A6-457E-ACA4-C406C150DFD1}"/>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833C82BA-B06E-4EDC-A382-CD17716788D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325C84A-7842-4F4D-A3ED-7A7E90B3B4B2}"/>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165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E94C1C1-D3CB-408F-A081-749B44C04C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86F065B-8080-493C-AE68-F6608FDFEA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0C3B7B64-0040-4DE0-9DE1-4C6EF39A3809}"/>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6955A70-1144-4580-9DF8-DE1592AF2AF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4941A16-2C91-47BB-B42E-ED53E9A8CAD0}"/>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19086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25B9013-5FB5-49F2-A347-6EBDDBCFF5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1BEB2E66-00E5-4316-B2B2-258AD19C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E6991F74-8BBF-474C-BBA0-E33BFF78767E}"/>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DED33AA1-E4FE-426C-9BF8-420E92DF60C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32C26A87-6A33-41E3-B80B-AFECC41C99B1}"/>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982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F3B7AE2-E318-4BBE-B9A3-403584383D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9D738A50-8C1E-453C-A274-97681CBB1FE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2ABDCC99-26F7-493C-970B-B00DCB4EB0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23E88CBC-DDF7-4926-A9BE-8CF27987BE0B}"/>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EB4CC8A8-11A8-43BE-AC9C-CDE983D2593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185BC4CB-854B-49AC-BC5D-0F2C1B27BB6F}"/>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7780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CF22353-D6E1-4E20-9DCE-951620E48C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045039AA-5209-4F40-B723-DA2729F44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02733876-270F-402B-B4A0-F94053F2F7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466A0696-1326-4583-B3FE-CCC71E449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96B9DBEA-0704-4471-9730-2692C5F846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6C944F4E-228E-41AA-842E-0637CC80D504}"/>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7F17D14B-AE01-44A3-9953-0FD6F805D74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1D6E10F8-216D-4C50-A52D-AAFCA43B6FF7}"/>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1098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E311395-9335-44FA-97CD-3A8912DB88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179C5B20-6B71-416C-ACC5-A9D1E2180267}"/>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480C727E-D878-400B-8CCC-258BDF2E242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834B61DB-DFCD-4D6D-9BBF-A7B4F320CC31}"/>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27932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841C6B72-470D-45DA-9CB6-8C224D795B5F}"/>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A3828D21-1BB2-44DC-9CE2-D424CC2E333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9A9B0B77-10AB-4B0C-91FC-45F269EF701F}"/>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4254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C20391-182A-40CD-A735-3B964D7D94D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051F9417-4B98-4C89-BF17-B916F4B2E1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DEFF8D3A-8D46-48EC-BECE-8C9A8C9DB01B}"/>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A7D9C983-E286-4CFF-8CAA-891986A26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FD302C4-08BC-4E84-9AE9-3ECACC31FC45}"/>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9329012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A09EC2F-0180-42AD-846F-DCC55B9EF8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3AFDC2BC-A83D-4278-A7B1-571DCE7590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86E7D617-099A-4AC1-943D-C7BDC2B2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DA94B66F-5CCB-4921-A2A3-2559572EE9D4}"/>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3BA3A610-5E77-4847-9CEF-99EBF0CDE2B9}"/>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AA3F647D-C92F-4A06-827F-DD0E3F5D8F5D}"/>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62936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67E88-F83C-4221-A3AC-A14640515E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4970BDC4-D177-4D46-A8B2-9938B16CF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03E57776-39D4-4E8D-9921-2EED1D689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5B101DB3-0DE6-40AE-8097-ACE7381DA5A8}"/>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40C0AA0F-1736-43EC-82B5-F09714F349F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63CB108F-AF47-4909-9EA7-5F186A7B6BDB}"/>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8152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E69FF25-98B6-4F35-B5C9-A1566208B7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C446C0EB-9A1E-4403-AA18-B46E6F11B5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AE4092-81F0-448E-BB2B-235978E0CF0C}"/>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D44ABE3-2453-4994-A33E-DFDD3B592C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08690E3F-F129-4D23-8577-55DF28E92811}"/>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7989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35FD126F-59B8-40EF-888C-134819BAC8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BD9B6727-97EC-425F-8A15-34DDAF8861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C588576-F5C4-4369-B19A-C84B7490F8F9}"/>
              </a:ext>
            </a:extLst>
          </p:cNvPr>
          <p:cNvSpPr>
            <a:spLocks noGrp="1"/>
          </p:cNvSpPr>
          <p:nvPr>
            <p:ph type="dt" sz="half" idx="10"/>
          </p:nvPr>
        </p:nvSpPr>
        <p:spPr/>
        <p:txBody>
          <a:body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7032F485-41C6-48AA-B7F6-85D9AD0B4D5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B373C72A-11C9-4029-BA1A-E281655BB8FB}"/>
              </a:ext>
            </a:extLst>
          </p:cNvPr>
          <p:cNvSpPr>
            <a:spLocks noGrp="1"/>
          </p:cNvSpPr>
          <p:nvPr>
            <p:ph type="sldNum" sz="quarter" idx="12"/>
          </p:nvPr>
        </p:nvSpPr>
        <p:spPr/>
        <p:txBody>
          <a:body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4886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1A1132-8831-44D0-9BD7-1EC07C2359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5185522-B955-447E-84F2-39668858A8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7DFDEF6B-9FC7-4BEC-A115-ECBE908C38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ED6633BD-9A6E-4CFE-812A-2F13F8BA4300}"/>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6" name="页脚占位符 5">
            <a:extLst>
              <a:ext uri="{FF2B5EF4-FFF2-40B4-BE49-F238E27FC236}">
                <a16:creationId xmlns:a16="http://schemas.microsoft.com/office/drawing/2014/main" xmlns="" id="{683290BD-F9CF-4B55-A12D-9929780A4A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714B468-CE00-4BB9-8664-395E6C22B755}"/>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25457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DE213D3-5358-44F7-97E5-F93E632302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580A884C-2343-48DC-8CE3-E9D3FA6D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1BAB49BD-92BC-49B7-93E4-059BF305411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A8061D1E-0CF4-455E-9ACB-E2D067F4F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C384CAC8-6C6A-48DB-823D-DEDF88F2DA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9051396-1467-4116-9534-313A4237C9AD}"/>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8" name="页脚占位符 7">
            <a:extLst>
              <a:ext uri="{FF2B5EF4-FFF2-40B4-BE49-F238E27FC236}">
                <a16:creationId xmlns:a16="http://schemas.microsoft.com/office/drawing/2014/main" xmlns="" id="{0EF97187-9D85-426F-9EBC-DEF45E5B7BD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75A35A50-12AC-44ED-9C1F-ECDD8F13EDFD}"/>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411803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043866-8C2C-4B57-B521-AC47272693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DB50302A-C029-4C3B-82E4-D3C0EC197340}"/>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4" name="页脚占位符 3">
            <a:extLst>
              <a:ext uri="{FF2B5EF4-FFF2-40B4-BE49-F238E27FC236}">
                <a16:creationId xmlns:a16="http://schemas.microsoft.com/office/drawing/2014/main" xmlns="" id="{276035A5-EE6E-418A-A36B-F03B863549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EF2CDF1A-BEF1-4EEE-BEE7-E97DA5A4220F}"/>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34035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D36D8A96-7A2D-42D8-9D58-EDC4C3724D37}"/>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3" name="页脚占位符 2">
            <a:extLst>
              <a:ext uri="{FF2B5EF4-FFF2-40B4-BE49-F238E27FC236}">
                <a16:creationId xmlns:a16="http://schemas.microsoft.com/office/drawing/2014/main" xmlns="" id="{2613DFCA-9829-4BD1-ABEA-E2AF102D91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9D300C57-5786-480F-B498-A6763A04D70A}"/>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196409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D2C306-E503-4410-A984-64666ABB67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74F4BB77-FD07-4322-BF7F-28719CFE9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03710F5A-69A0-4C90-BD06-B000401C6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A123F3B-3B84-4247-B7F4-0DF87AC41E30}"/>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6" name="页脚占位符 5">
            <a:extLst>
              <a:ext uri="{FF2B5EF4-FFF2-40B4-BE49-F238E27FC236}">
                <a16:creationId xmlns:a16="http://schemas.microsoft.com/office/drawing/2014/main" xmlns="" id="{CFC9CAE2-77CA-4906-9993-ED5F90D1CC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D66D812-5CB6-4BA4-8259-882816138EB8}"/>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362891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EF0E20-4091-4C13-872C-EA121CA957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9C16E45A-821C-41B4-B154-6AF1DD0A2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FC26B890-24FE-409C-8CFF-A29802419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C76C9DD-100F-4300-A9EB-1F268DE5FE79}"/>
              </a:ext>
            </a:extLst>
          </p:cNvPr>
          <p:cNvSpPr>
            <a:spLocks noGrp="1"/>
          </p:cNvSpPr>
          <p:nvPr>
            <p:ph type="dt" sz="half" idx="10"/>
          </p:nvPr>
        </p:nvSpPr>
        <p:spPr/>
        <p:txBody>
          <a:bodyPr/>
          <a:lstStyle/>
          <a:p>
            <a:fld id="{333A3093-40F6-47B9-825A-D42085300745}" type="datetimeFigureOut">
              <a:rPr lang="zh-CN" altLang="en-US" smtClean="0"/>
              <a:t>2019/7/17</a:t>
            </a:fld>
            <a:endParaRPr lang="zh-CN" altLang="en-US"/>
          </a:p>
        </p:txBody>
      </p:sp>
      <p:sp>
        <p:nvSpPr>
          <p:cNvPr id="6" name="页脚占位符 5">
            <a:extLst>
              <a:ext uri="{FF2B5EF4-FFF2-40B4-BE49-F238E27FC236}">
                <a16:creationId xmlns:a16="http://schemas.microsoft.com/office/drawing/2014/main" xmlns="" id="{566FA14C-574E-413C-84FF-E9417C3F93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2507419-4217-4309-A5E2-44D49F581E90}"/>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1762499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0FB62CA-20E0-46C0-A82C-D3E4473FA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81E3AF1-637E-496E-8367-86367F9A9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FD6E0757-BDD9-4DFC-BFE4-9F609D34F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A3093-40F6-47B9-825A-D42085300745}"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A3BB547A-3881-43EE-8A3D-5A733E6CEA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5A97CDAA-1D33-4C0C-BB4B-064057B22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521154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B88467C2-BC86-45E0-9761-7D8DDBDB3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412941AB-D4C2-462C-B1E3-987A3975A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9D66098-8900-43C1-B07C-8DC1F42E2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t>2019/7/17</a:t>
            </a:fld>
            <a:endParaRPr lang="zh-CN" altLang="en-US"/>
          </a:p>
        </p:txBody>
      </p:sp>
      <p:sp>
        <p:nvSpPr>
          <p:cNvPr id="5" name="页脚占位符 4">
            <a:extLst>
              <a:ext uri="{FF2B5EF4-FFF2-40B4-BE49-F238E27FC236}">
                <a16:creationId xmlns:a16="http://schemas.microsoft.com/office/drawing/2014/main" xmlns="" id="{D9D2F4EE-8722-4BF3-B447-DBC17108F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AA1D5E4-38C1-48A5-AA83-5B248209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3108367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B88467C2-BC86-45E0-9761-7D8DDBDB3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412941AB-D4C2-462C-B1E3-987A3975A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D66098-8900-43C1-B07C-8DC1F42E2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solidFill>
                  <a:prstClr val="black">
                    <a:tint val="75000"/>
                  </a:prstClr>
                </a:solidFill>
              </a:rPr>
              <a:pPr/>
              <a:t>2019/7/17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D9D2F4EE-8722-4BF3-B447-DBC17108F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4AA1D5E4-38C1-48A5-AA83-5B248209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17893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hemeOverride" Target="../theme/themeOverride3.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3114F74D-3E12-41A7-8C4F-12087E585057}"/>
              </a:ext>
            </a:extLst>
          </p:cNvPr>
          <p:cNvSpPr/>
          <p:nvPr/>
        </p:nvSpPr>
        <p:spPr>
          <a:xfrm>
            <a:off x="8550505" y="2679633"/>
            <a:ext cx="3379450" cy="584775"/>
          </a:xfrm>
          <a:prstGeom prst="rect">
            <a:avLst/>
          </a:prstGeom>
        </p:spPr>
        <p:txBody>
          <a:bodyPr wrap="none">
            <a:spAutoFit/>
          </a:bodyPr>
          <a:lstStyle/>
          <a:p>
            <a:pPr algn="r"/>
            <a:r>
              <a:rPr lang="zh-CN" altLang="en-US" sz="3200" b="1" dirty="0" smtClean="0">
                <a:solidFill>
                  <a:schemeClr val="bg1"/>
                </a:solidFill>
                <a:latin typeface="+mn-ea"/>
                <a:cs typeface="Microsoft YaHei" charset="-122"/>
              </a:rPr>
              <a:t>原来这才是</a:t>
            </a:r>
            <a:r>
              <a:rPr lang="en-US" altLang="zh-CN" sz="3200" b="1" dirty="0" smtClean="0">
                <a:solidFill>
                  <a:schemeClr val="bg1"/>
                </a:solidFill>
                <a:latin typeface="+mn-ea"/>
                <a:cs typeface="Microsoft YaHei" charset="-122"/>
              </a:rPr>
              <a:t>KAFKA</a:t>
            </a:r>
            <a:endParaRPr lang="zh-CN" altLang="en-US" sz="3200" b="1" dirty="0">
              <a:solidFill>
                <a:schemeClr val="bg1"/>
              </a:solidFill>
              <a:latin typeface="+mn-ea"/>
              <a:cs typeface="Microsoft YaHei" charset="-122"/>
            </a:endParaRPr>
          </a:p>
        </p:txBody>
      </p:sp>
      <p:cxnSp>
        <p:nvCxnSpPr>
          <p:cNvPr id="13" name="直接连接符 12">
            <a:extLst>
              <a:ext uri="{FF2B5EF4-FFF2-40B4-BE49-F238E27FC236}">
                <a16:creationId xmlns:a16="http://schemas.microsoft.com/office/drawing/2014/main" xmlns="" id="{F1DB460F-824B-4CE8-93E9-19BD83061384}"/>
              </a:ext>
            </a:extLst>
          </p:cNvPr>
          <p:cNvCxnSpPr/>
          <p:nvPr/>
        </p:nvCxnSpPr>
        <p:spPr>
          <a:xfrm>
            <a:off x="5883428" y="3250812"/>
            <a:ext cx="59131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xmlns="" id="{F6A59375-D27B-4A27-8562-A92B1D5BDE7C}"/>
              </a:ext>
            </a:extLst>
          </p:cNvPr>
          <p:cNvSpPr txBox="1"/>
          <p:nvPr/>
        </p:nvSpPr>
        <p:spPr>
          <a:xfrm>
            <a:off x="7058785" y="5966460"/>
            <a:ext cx="4697718"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开发者</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李文</a:t>
            </a:r>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时间：</a:t>
            </a:r>
            <a:r>
              <a:rPr lang="en-US" altLang="zh-CN" dirty="0">
                <a:solidFill>
                  <a:schemeClr val="bg1"/>
                </a:solidFill>
                <a:latin typeface="微软雅黑" panose="020B0503020204020204" pitchFamily="34" charset="-122"/>
                <a:ea typeface="微软雅黑" panose="020B0503020204020204" pitchFamily="34" charset="-122"/>
              </a:rPr>
              <a:t>2019</a:t>
            </a:r>
            <a:r>
              <a:rPr lang="zh-CN" altLang="en-US" dirty="0" smtClean="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smtClean="0">
                <a:solidFill>
                  <a:schemeClr val="bg1"/>
                </a:solidFill>
                <a:latin typeface="微软雅黑" panose="020B0503020204020204" pitchFamily="34" charset="-122"/>
                <a:ea typeface="微软雅黑" panose="020B0503020204020204" pitchFamily="34" charset="-122"/>
              </a:rPr>
              <a:t>月</a:t>
            </a:r>
            <a:r>
              <a:rPr lang="en-US" altLang="zh-CN" dirty="0" smtClean="0">
                <a:solidFill>
                  <a:schemeClr val="bg1"/>
                </a:solidFill>
                <a:latin typeface="微软雅黑" panose="020B0503020204020204" pitchFamily="34" charset="-122"/>
                <a:ea typeface="微软雅黑" panose="020B0503020204020204" pitchFamily="34" charset="-122"/>
              </a:rPr>
              <a:t>30</a:t>
            </a:r>
            <a:r>
              <a:rPr lang="zh-CN" altLang="en-US" dirty="0" smtClean="0">
                <a:solidFill>
                  <a:schemeClr val="bg1"/>
                </a:solidFill>
                <a:latin typeface="微软雅黑" panose="020B0503020204020204" pitchFamily="34" charset="-122"/>
                <a:ea typeface="微软雅黑" panose="020B0503020204020204" pitchFamily="34" charset="-122"/>
              </a:rPr>
              <a:t>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4E664F8F-6107-4C67-A055-34EDA0EE174F}"/>
              </a:ext>
            </a:extLst>
          </p:cNvPr>
          <p:cNvSpPr/>
          <p:nvPr/>
        </p:nvSpPr>
        <p:spPr>
          <a:xfrm>
            <a:off x="8467106" y="3343962"/>
            <a:ext cx="3329477" cy="5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b="1" dirty="0" smtClean="0">
                <a:solidFill>
                  <a:schemeClr val="tx1">
                    <a:lumMod val="85000"/>
                    <a:lumOff val="15000"/>
                  </a:schemeClr>
                </a:solidFill>
                <a:latin typeface="+mn-ea"/>
              </a:rPr>
              <a:t>深入浅出解读</a:t>
            </a:r>
            <a:r>
              <a:rPr lang="en-US" altLang="zh-CN" b="1" dirty="0" smtClean="0">
                <a:solidFill>
                  <a:schemeClr val="tx1">
                    <a:lumMod val="85000"/>
                    <a:lumOff val="15000"/>
                  </a:schemeClr>
                </a:solidFill>
                <a:latin typeface="+mn-ea"/>
              </a:rPr>
              <a:t>KAFKA</a:t>
            </a:r>
            <a:endParaRPr lang="zh-CN" altLang="en-US" b="1" dirty="0">
              <a:solidFill>
                <a:schemeClr val="tx1">
                  <a:lumMod val="85000"/>
                  <a:lumOff val="15000"/>
                </a:schemeClr>
              </a:solidFill>
              <a:latin typeface="+mn-ea"/>
            </a:endParaRPr>
          </a:p>
        </p:txBody>
      </p:sp>
      <p:pic>
        <p:nvPicPr>
          <p:cNvPr id="17" name="图片 16">
            <a:extLst>
              <a:ext uri="{FF2B5EF4-FFF2-40B4-BE49-F238E27FC236}">
                <a16:creationId xmlns:a16="http://schemas.microsoft.com/office/drawing/2014/main" xmlns="" id="{A602FFD0-63E3-499E-95CC-3964B28359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1385" y="-114300"/>
            <a:ext cx="1301859" cy="920356"/>
          </a:xfrm>
          <a:prstGeom prst="rect">
            <a:avLst/>
          </a:prstGeom>
        </p:spPr>
      </p:pic>
      <p:pic>
        <p:nvPicPr>
          <p:cNvPr id="18" name="图片 17">
            <a:extLst>
              <a:ext uri="{FF2B5EF4-FFF2-40B4-BE49-F238E27FC236}">
                <a16:creationId xmlns:a16="http://schemas.microsoft.com/office/drawing/2014/main" xmlns="" id="{7532D754-33CD-454C-9173-5F016D0C0663}"/>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63537"/>
          <a:stretch/>
        </p:blipFill>
        <p:spPr>
          <a:xfrm>
            <a:off x="11184164" y="217733"/>
            <a:ext cx="572339" cy="337210"/>
          </a:xfrm>
          <a:prstGeom prst="rect">
            <a:avLst/>
          </a:prstGeom>
        </p:spPr>
      </p:pic>
      <p:cxnSp>
        <p:nvCxnSpPr>
          <p:cNvPr id="19" name="直接连接符 18">
            <a:extLst>
              <a:ext uri="{FF2B5EF4-FFF2-40B4-BE49-F238E27FC236}">
                <a16:creationId xmlns:a16="http://schemas.microsoft.com/office/drawing/2014/main" xmlns="" id="{3995A445-6629-455A-A089-32B94E6AF824}"/>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84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999898"/>
            <a:ext cx="3741152" cy="584775"/>
          </a:xfrm>
          <a:prstGeom prst="rect">
            <a:avLst/>
          </a:prstGeom>
        </p:spPr>
        <p:txBody>
          <a:bodyPr wrap="none">
            <a:spAutoFit/>
          </a:bodyPr>
          <a:lstStyle/>
          <a:p>
            <a:r>
              <a:rPr lang="zh-CN" altLang="zh-CN" sz="3200" dirty="0">
                <a:solidFill>
                  <a:schemeClr val="bg1"/>
                </a:solidFill>
              </a:rPr>
              <a:t>服务代理（</a:t>
            </a:r>
            <a:r>
              <a:rPr lang="en-US" altLang="zh-CN" sz="3200" dirty="0">
                <a:solidFill>
                  <a:schemeClr val="bg1"/>
                </a:solidFill>
              </a:rPr>
              <a:t>Broker</a:t>
            </a:r>
            <a:r>
              <a:rPr lang="zh-CN" altLang="zh-CN" sz="3200" dirty="0">
                <a:solidFill>
                  <a:schemeClr val="bg1"/>
                </a:solidFill>
              </a:rPr>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44" y="1983984"/>
            <a:ext cx="7502504" cy="365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09609" y="1983984"/>
            <a:ext cx="3325091" cy="646331"/>
          </a:xfrm>
          <a:prstGeom prst="rect">
            <a:avLst/>
          </a:prstGeom>
          <a:noFill/>
        </p:spPr>
        <p:txBody>
          <a:bodyPr wrap="square" rtlCol="0">
            <a:spAutoFit/>
          </a:bodyPr>
          <a:lstStyle/>
          <a:p>
            <a:r>
              <a:rPr lang="zh-CN" altLang="en-US" dirty="0" smtClean="0">
                <a:solidFill>
                  <a:schemeClr val="bg1"/>
                </a:solidFill>
                <a:latin typeface="+mn-ea"/>
              </a:rPr>
              <a:t>中间</a:t>
            </a:r>
            <a:r>
              <a:rPr lang="zh-CN" altLang="en-US" dirty="0">
                <a:solidFill>
                  <a:schemeClr val="bg1"/>
                </a:solidFill>
                <a:latin typeface="+mn-ea"/>
              </a:rPr>
              <a:t>的</a:t>
            </a:r>
            <a:r>
              <a:rPr lang="en-US" altLang="zh-CN" dirty="0" err="1">
                <a:solidFill>
                  <a:schemeClr val="bg1"/>
                </a:solidFill>
                <a:latin typeface="+mn-ea"/>
              </a:rPr>
              <a:t>kafka</a:t>
            </a:r>
            <a:r>
              <a:rPr lang="en-US" altLang="zh-CN" dirty="0">
                <a:solidFill>
                  <a:schemeClr val="bg1"/>
                </a:solidFill>
                <a:latin typeface="+mn-ea"/>
              </a:rPr>
              <a:t> cluster</a:t>
            </a:r>
            <a:r>
              <a:rPr lang="zh-CN" altLang="en-US" dirty="0">
                <a:solidFill>
                  <a:schemeClr val="bg1"/>
                </a:solidFill>
                <a:latin typeface="+mn-ea"/>
              </a:rPr>
              <a:t>，存储消息，是由多个</a:t>
            </a:r>
            <a:r>
              <a:rPr lang="en-US" altLang="zh-CN" dirty="0">
                <a:solidFill>
                  <a:schemeClr val="bg1"/>
                </a:solidFill>
                <a:latin typeface="+mn-ea"/>
              </a:rPr>
              <a:t>server</a:t>
            </a:r>
            <a:r>
              <a:rPr lang="zh-CN" altLang="en-US" dirty="0">
                <a:solidFill>
                  <a:schemeClr val="bg1"/>
                </a:solidFill>
                <a:latin typeface="+mn-ea"/>
              </a:rPr>
              <a:t>组成的集群。</a:t>
            </a:r>
            <a:endParaRPr lang="zh-CN" altLang="en-US" dirty="0" smtClean="0">
              <a:solidFill>
                <a:schemeClr val="bg1"/>
              </a:solidFill>
              <a:latin typeface="+mn-ea"/>
            </a:endParaRPr>
          </a:p>
        </p:txBody>
      </p:sp>
      <p:sp>
        <p:nvSpPr>
          <p:cNvPr id="5" name="TextBox 4"/>
          <p:cNvSpPr txBox="1"/>
          <p:nvPr/>
        </p:nvSpPr>
        <p:spPr>
          <a:xfrm>
            <a:off x="8609609" y="3073718"/>
            <a:ext cx="3236026" cy="1477328"/>
          </a:xfrm>
          <a:prstGeom prst="rect">
            <a:avLst/>
          </a:prstGeom>
          <a:noFill/>
        </p:spPr>
        <p:txBody>
          <a:bodyPr wrap="square" rtlCol="0">
            <a:spAutoFit/>
          </a:bodyPr>
          <a:lstStyle/>
          <a:p>
            <a:r>
              <a:rPr lang="zh-CN" altLang="en-US" dirty="0" smtClean="0">
                <a:solidFill>
                  <a:schemeClr val="bg1"/>
                </a:solidFill>
                <a:latin typeface="+mn-ea"/>
              </a:rPr>
              <a:t>多</a:t>
            </a:r>
            <a:r>
              <a:rPr lang="zh-CN" altLang="en-US" dirty="0">
                <a:solidFill>
                  <a:schemeClr val="bg1"/>
                </a:solidFill>
                <a:latin typeface="+mn-ea"/>
              </a:rPr>
              <a:t>个 </a:t>
            </a:r>
            <a:r>
              <a:rPr lang="en-US" altLang="zh-CN" dirty="0">
                <a:solidFill>
                  <a:schemeClr val="bg1"/>
                </a:solidFill>
                <a:latin typeface="+mn-ea"/>
              </a:rPr>
              <a:t>broker </a:t>
            </a:r>
            <a:r>
              <a:rPr lang="zh-CN" altLang="en-US" dirty="0">
                <a:solidFill>
                  <a:schemeClr val="bg1"/>
                </a:solidFill>
                <a:latin typeface="+mn-ea"/>
              </a:rPr>
              <a:t>协同合作，</a:t>
            </a:r>
            <a:r>
              <a:rPr lang="en-US" altLang="zh-CN" dirty="0">
                <a:solidFill>
                  <a:schemeClr val="bg1"/>
                </a:solidFill>
                <a:latin typeface="+mn-ea"/>
              </a:rPr>
              <a:t>producer </a:t>
            </a:r>
            <a:r>
              <a:rPr lang="zh-CN" altLang="en-US" dirty="0">
                <a:solidFill>
                  <a:schemeClr val="bg1"/>
                </a:solidFill>
                <a:latin typeface="+mn-ea"/>
              </a:rPr>
              <a:t>和 </a:t>
            </a:r>
            <a:r>
              <a:rPr lang="en-US" altLang="zh-CN" dirty="0">
                <a:solidFill>
                  <a:schemeClr val="bg1"/>
                </a:solidFill>
                <a:latin typeface="+mn-ea"/>
              </a:rPr>
              <a:t>consumer </a:t>
            </a:r>
            <a:r>
              <a:rPr lang="zh-CN" altLang="en-US" dirty="0">
                <a:solidFill>
                  <a:schemeClr val="bg1"/>
                </a:solidFill>
                <a:latin typeface="+mn-ea"/>
              </a:rPr>
              <a:t>部署在各个业务逻辑中被频繁的调用，三者通过 </a:t>
            </a:r>
            <a:r>
              <a:rPr lang="en-US" altLang="zh-CN" dirty="0">
                <a:solidFill>
                  <a:schemeClr val="bg1"/>
                </a:solidFill>
                <a:latin typeface="+mn-ea"/>
              </a:rPr>
              <a:t>zookeeper</a:t>
            </a:r>
            <a:r>
              <a:rPr lang="zh-CN" altLang="en-US" dirty="0">
                <a:solidFill>
                  <a:schemeClr val="bg1"/>
                </a:solidFill>
                <a:latin typeface="+mn-ea"/>
              </a:rPr>
              <a:t>管理协调请求和转发。</a:t>
            </a:r>
            <a:endParaRPr lang="zh-CN" altLang="en-US" dirty="0" smtClean="0">
              <a:solidFill>
                <a:schemeClr val="bg1"/>
              </a:solidFill>
              <a:latin typeface="+mn-ea"/>
            </a:endParaRPr>
          </a:p>
        </p:txBody>
      </p:sp>
    </p:spTree>
    <p:extLst>
      <p:ext uri="{BB962C8B-B14F-4D97-AF65-F5344CB8AC3E}">
        <p14:creationId xmlns:p14="http://schemas.microsoft.com/office/powerpoint/2010/main" val="11446521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999898"/>
            <a:ext cx="2690545" cy="584775"/>
          </a:xfrm>
          <a:prstGeom prst="rect">
            <a:avLst/>
          </a:prstGeom>
        </p:spPr>
        <p:txBody>
          <a:bodyPr wrap="none">
            <a:spAutoFit/>
          </a:bodyPr>
          <a:lstStyle/>
          <a:p>
            <a:r>
              <a:rPr lang="zh-CN" altLang="zh-CN" sz="3200" dirty="0">
                <a:solidFill>
                  <a:schemeClr val="bg1"/>
                </a:solidFill>
              </a:rPr>
              <a:t>话题（</a:t>
            </a:r>
            <a:r>
              <a:rPr lang="en-US" altLang="zh-CN" sz="3200" dirty="0">
                <a:solidFill>
                  <a:schemeClr val="bg1"/>
                </a:solidFill>
              </a:rPr>
              <a:t>Topic</a:t>
            </a:r>
            <a:r>
              <a:rPr lang="zh-CN" altLang="zh-CN" sz="3200" dirty="0">
                <a:solidFill>
                  <a:schemeClr val="bg1"/>
                </a:solidFill>
              </a:rPr>
              <a:t>）</a:t>
            </a:r>
          </a:p>
        </p:txBody>
      </p:sp>
      <p:pic>
        <p:nvPicPr>
          <p:cNvPr id="6146" name="Picture 2" descr="https://img-blog.csdn.net/20180627104739139?watermark/2/text/aHR0cHM6Ly9ibG9nLmNzZG4ubmV0L3FxXzI5MTg2MTk5/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570" y="1857023"/>
            <a:ext cx="7877990" cy="42943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9644" y="1880774"/>
            <a:ext cx="2690545" cy="2031325"/>
          </a:xfrm>
          <a:prstGeom prst="rect">
            <a:avLst/>
          </a:prstGeom>
          <a:noFill/>
        </p:spPr>
        <p:txBody>
          <a:bodyPr wrap="square" rtlCol="0">
            <a:spAutoFit/>
          </a:bodyPr>
          <a:lstStyle/>
          <a:p>
            <a:r>
              <a:rPr lang="zh-CN" altLang="en-US" dirty="0" smtClean="0">
                <a:solidFill>
                  <a:schemeClr val="bg1"/>
                </a:solidFill>
                <a:latin typeface="+mn-ea"/>
              </a:rPr>
              <a:t>特定</a:t>
            </a:r>
            <a:r>
              <a:rPr lang="zh-CN" altLang="en-US" dirty="0">
                <a:solidFill>
                  <a:schemeClr val="bg1"/>
                </a:solidFill>
                <a:latin typeface="+mn-ea"/>
              </a:rPr>
              <a:t>类别的消息流</a:t>
            </a:r>
            <a:r>
              <a:rPr lang="zh-CN" altLang="en-US" dirty="0" smtClean="0">
                <a:solidFill>
                  <a:schemeClr val="bg1"/>
                </a:solidFill>
                <a:latin typeface="+mn-ea"/>
              </a:rPr>
              <a:t>称为主题</a:t>
            </a:r>
            <a:r>
              <a:rPr lang="zh-CN" altLang="en-US" dirty="0">
                <a:solidFill>
                  <a:schemeClr val="bg1"/>
                </a:solidFill>
                <a:latin typeface="+mn-ea"/>
              </a:rPr>
              <a:t>。 数据存储在主题中。</a:t>
            </a:r>
            <a:r>
              <a:rPr lang="en-US" altLang="zh-CN" b="1" dirty="0">
                <a:solidFill>
                  <a:schemeClr val="bg1"/>
                </a:solidFill>
                <a:latin typeface="+mn-ea"/>
              </a:rPr>
              <a:t>Topic</a:t>
            </a:r>
            <a:r>
              <a:rPr lang="zh-CN" altLang="en-US" b="1" dirty="0">
                <a:solidFill>
                  <a:schemeClr val="bg1"/>
                </a:solidFill>
                <a:latin typeface="+mn-ea"/>
              </a:rPr>
              <a:t>相当于</a:t>
            </a:r>
            <a:r>
              <a:rPr lang="en-US" altLang="zh-CN" b="1" dirty="0">
                <a:solidFill>
                  <a:schemeClr val="bg1"/>
                </a:solidFill>
                <a:latin typeface="+mn-ea"/>
              </a:rPr>
              <a:t>Queue</a:t>
            </a:r>
            <a:r>
              <a:rPr lang="zh-CN" altLang="en-US" dirty="0">
                <a:solidFill>
                  <a:schemeClr val="bg1"/>
                </a:solidFill>
                <a:latin typeface="+mn-ea"/>
              </a:rPr>
              <a:t>。 </a:t>
            </a:r>
            <a:endParaRPr lang="en-US" altLang="zh-CN" dirty="0" smtClean="0">
              <a:solidFill>
                <a:schemeClr val="bg1"/>
              </a:solidFill>
              <a:latin typeface="+mn-ea"/>
            </a:endParaRPr>
          </a:p>
          <a:p>
            <a:r>
              <a:rPr lang="zh-CN" altLang="en-US" dirty="0">
                <a:solidFill>
                  <a:schemeClr val="bg1"/>
                </a:solidFill>
                <a:latin typeface="+mn-ea"/>
              </a:rPr>
              <a:t/>
            </a:r>
            <a:br>
              <a:rPr lang="zh-CN" altLang="en-US" dirty="0">
                <a:solidFill>
                  <a:schemeClr val="bg1"/>
                </a:solidFill>
                <a:latin typeface="+mn-ea"/>
              </a:rPr>
            </a:br>
            <a:r>
              <a:rPr lang="zh-CN" altLang="en-US" dirty="0" smtClean="0">
                <a:solidFill>
                  <a:schemeClr val="bg1"/>
                </a:solidFill>
                <a:latin typeface="+mn-ea"/>
              </a:rPr>
              <a:t>主题</a:t>
            </a:r>
            <a:r>
              <a:rPr lang="zh-CN" altLang="en-US" dirty="0">
                <a:solidFill>
                  <a:schemeClr val="bg1"/>
                </a:solidFill>
                <a:latin typeface="+mn-ea"/>
              </a:rPr>
              <a:t>被拆分</a:t>
            </a:r>
            <a:r>
              <a:rPr lang="zh-CN" altLang="en-US" dirty="0" smtClean="0">
                <a:solidFill>
                  <a:schemeClr val="bg1"/>
                </a:solidFill>
                <a:latin typeface="+mn-ea"/>
              </a:rPr>
              <a:t>成一个或多个分区</a:t>
            </a:r>
            <a:r>
              <a:rPr lang="zh-CN" altLang="en-US" dirty="0">
                <a:solidFill>
                  <a:schemeClr val="bg1"/>
                </a:solidFill>
                <a:latin typeface="+mn-ea"/>
              </a:rPr>
              <a:t>。 </a:t>
            </a:r>
            <a:endParaRPr lang="en-US" altLang="zh-CN" dirty="0" smtClean="0">
              <a:solidFill>
                <a:schemeClr val="bg1"/>
              </a:solidFill>
              <a:latin typeface="+mn-ea"/>
            </a:endParaRPr>
          </a:p>
        </p:txBody>
      </p:sp>
    </p:spTree>
    <p:extLst>
      <p:ext uri="{BB962C8B-B14F-4D97-AF65-F5344CB8AC3E}">
        <p14:creationId xmlns:p14="http://schemas.microsoft.com/office/powerpoint/2010/main" val="4090366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999898"/>
            <a:ext cx="3900427" cy="584775"/>
          </a:xfrm>
          <a:prstGeom prst="rect">
            <a:avLst/>
          </a:prstGeom>
        </p:spPr>
        <p:txBody>
          <a:bodyPr wrap="none">
            <a:spAutoFit/>
          </a:bodyPr>
          <a:lstStyle/>
          <a:p>
            <a:r>
              <a:rPr lang="zh-CN" altLang="en-US" sz="3200" b="1" dirty="0" smtClean="0">
                <a:solidFill>
                  <a:schemeClr val="bg1"/>
                </a:solidFill>
                <a:latin typeface="+mn-ea"/>
              </a:rPr>
              <a:t>分区（</a:t>
            </a:r>
            <a:r>
              <a:rPr lang="en-US" altLang="zh-CN" sz="3200" b="1" dirty="0" smtClean="0">
                <a:solidFill>
                  <a:schemeClr val="bg1"/>
                </a:solidFill>
                <a:latin typeface="+mn-ea"/>
              </a:rPr>
              <a:t>Partitions</a:t>
            </a:r>
            <a:r>
              <a:rPr lang="zh-CN" altLang="en-US" sz="3200" b="1" dirty="0" smtClean="0">
                <a:solidFill>
                  <a:schemeClr val="bg1"/>
                </a:solidFill>
                <a:latin typeface="+mn-ea"/>
              </a:rPr>
              <a:t>）</a:t>
            </a:r>
            <a:endParaRPr lang="en-US" altLang="zh-CN" sz="3200" b="1" dirty="0">
              <a:solidFill>
                <a:schemeClr val="bg1"/>
              </a:solidFill>
              <a:latin typeface="+mn-ea"/>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96" y="1867889"/>
            <a:ext cx="7866063"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96522" y="4572000"/>
            <a:ext cx="10651292" cy="1200329"/>
          </a:xfrm>
          <a:prstGeom prst="rect">
            <a:avLst/>
          </a:prstGeom>
          <a:noFill/>
        </p:spPr>
        <p:txBody>
          <a:bodyPr wrap="square" rtlCol="0">
            <a:spAutoFit/>
          </a:bodyPr>
          <a:lstStyle/>
          <a:p>
            <a:r>
              <a:rPr lang="zh-CN" altLang="en-US" dirty="0" smtClean="0">
                <a:solidFill>
                  <a:schemeClr val="bg1"/>
                </a:solidFill>
                <a:latin typeface="+mn-ea"/>
              </a:rPr>
              <a:t>每个</a:t>
            </a:r>
            <a:r>
              <a:rPr lang="en-US" altLang="zh-CN" dirty="0">
                <a:solidFill>
                  <a:schemeClr val="bg1"/>
                </a:solidFill>
                <a:latin typeface="+mn-ea"/>
              </a:rPr>
              <a:t>partition</a:t>
            </a:r>
            <a:r>
              <a:rPr lang="zh-CN" altLang="en-US" dirty="0">
                <a:solidFill>
                  <a:schemeClr val="bg1"/>
                </a:solidFill>
                <a:latin typeface="+mn-ea"/>
              </a:rPr>
              <a:t>又由一个一个消息组成。每个消息都被标识了一个递增序列号代表其进来的先后顺序，并按顺序存储在</a:t>
            </a:r>
            <a:r>
              <a:rPr lang="en-US" altLang="zh-CN" dirty="0">
                <a:solidFill>
                  <a:schemeClr val="bg1"/>
                </a:solidFill>
                <a:latin typeface="+mn-ea"/>
              </a:rPr>
              <a:t>partition</a:t>
            </a:r>
            <a:r>
              <a:rPr lang="zh-CN" altLang="en-US" dirty="0">
                <a:solidFill>
                  <a:schemeClr val="bg1"/>
                </a:solidFill>
                <a:latin typeface="+mn-ea"/>
              </a:rPr>
              <a:t>中</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a:solidFill>
                <a:schemeClr val="bg1"/>
              </a:solidFill>
              <a:latin typeface="+mn-ea"/>
            </a:endParaRPr>
          </a:p>
          <a:p>
            <a:r>
              <a:rPr lang="en-US" altLang="zh-CN" dirty="0" smtClean="0">
                <a:solidFill>
                  <a:schemeClr val="bg1"/>
                </a:solidFill>
                <a:latin typeface="+mn-ea"/>
              </a:rPr>
              <a:t>Partition</a:t>
            </a:r>
            <a:r>
              <a:rPr lang="zh-CN" altLang="en-US" dirty="0">
                <a:solidFill>
                  <a:schemeClr val="bg1"/>
                </a:solidFill>
                <a:latin typeface="+mn-ea"/>
              </a:rPr>
              <a:t>中的每条消息都被标记了一个</a:t>
            </a:r>
            <a:r>
              <a:rPr lang="en-US" altLang="zh-CN" dirty="0">
                <a:solidFill>
                  <a:schemeClr val="bg1"/>
                </a:solidFill>
                <a:latin typeface="+mn-ea"/>
              </a:rPr>
              <a:t>sequential id ,</a:t>
            </a:r>
            <a:r>
              <a:rPr lang="zh-CN" altLang="en-US" dirty="0">
                <a:solidFill>
                  <a:schemeClr val="bg1"/>
                </a:solidFill>
                <a:latin typeface="+mn-ea"/>
              </a:rPr>
              <a:t>也就是</a:t>
            </a:r>
            <a:r>
              <a:rPr lang="en-US" altLang="zh-CN" dirty="0">
                <a:solidFill>
                  <a:schemeClr val="bg1"/>
                </a:solidFill>
                <a:latin typeface="+mn-ea"/>
              </a:rPr>
              <a:t>offset,</a:t>
            </a:r>
            <a:r>
              <a:rPr lang="zh-CN" altLang="en-US" dirty="0">
                <a:solidFill>
                  <a:schemeClr val="bg1"/>
                </a:solidFill>
                <a:latin typeface="+mn-ea"/>
              </a:rPr>
              <a:t>并且存储的数据是可配置存储时间</a:t>
            </a:r>
            <a:r>
              <a:rPr lang="zh-CN" altLang="en-US" dirty="0" smtClean="0">
                <a:solidFill>
                  <a:schemeClr val="bg1"/>
                </a:solidFill>
                <a:latin typeface="+mn-ea"/>
              </a:rPr>
              <a:t>的。</a:t>
            </a:r>
            <a:r>
              <a:rPr lang="zh-CN" altLang="en-US" dirty="0">
                <a:solidFill>
                  <a:schemeClr val="bg1"/>
                </a:solidFill>
                <a:latin typeface="+mn-ea"/>
              </a:rPr>
              <a:t> </a:t>
            </a:r>
            <a:endParaRPr lang="zh-CN" altLang="en-US" dirty="0" smtClean="0">
              <a:solidFill>
                <a:schemeClr val="bg1"/>
              </a:solidFill>
              <a:latin typeface="+mn-ea"/>
            </a:endParaRPr>
          </a:p>
        </p:txBody>
      </p:sp>
    </p:spTree>
    <p:extLst>
      <p:ext uri="{BB962C8B-B14F-4D97-AF65-F5344CB8AC3E}">
        <p14:creationId xmlns:p14="http://schemas.microsoft.com/office/powerpoint/2010/main" val="1053786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842238"/>
            <a:ext cx="2707408" cy="584775"/>
          </a:xfrm>
          <a:prstGeom prst="rect">
            <a:avLst/>
          </a:prstGeom>
        </p:spPr>
        <p:txBody>
          <a:bodyPr wrap="none">
            <a:spAutoFit/>
          </a:bodyPr>
          <a:lstStyle/>
          <a:p>
            <a:r>
              <a:rPr lang="en-US" altLang="zh-CN" sz="3200" dirty="0">
                <a:solidFill>
                  <a:schemeClr val="bg1"/>
                </a:solidFill>
              </a:rPr>
              <a:t>Kafka</a:t>
            </a:r>
            <a:r>
              <a:rPr lang="zh-CN" altLang="zh-CN" sz="3200" dirty="0">
                <a:solidFill>
                  <a:schemeClr val="bg1"/>
                </a:solidFill>
              </a:rPr>
              <a:t>存储策略</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674" y="1458545"/>
            <a:ext cx="5902050" cy="5239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775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1622064246"/>
              </p:ext>
            </p:extLst>
          </p:nvPr>
        </p:nvGraphicFramePr>
        <p:xfrm>
          <a:off x="4230480" y="1360460"/>
          <a:ext cx="7799223" cy="4259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p:cNvSpPr txBox="1"/>
          <p:nvPr/>
        </p:nvSpPr>
        <p:spPr>
          <a:xfrm>
            <a:off x="451261" y="1360460"/>
            <a:ext cx="3431967" cy="369331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发布者发到某个</a:t>
            </a:r>
            <a:r>
              <a:rPr lang="en-US" altLang="zh-CN" dirty="0">
                <a:solidFill>
                  <a:schemeClr val="bg1"/>
                </a:solidFill>
                <a:latin typeface="微软雅黑" panose="020B0503020204020204" pitchFamily="34" charset="-122"/>
                <a:ea typeface="微软雅黑" panose="020B0503020204020204" pitchFamily="34" charset="-122"/>
              </a:rPr>
              <a:t>topic</a:t>
            </a:r>
            <a:r>
              <a:rPr lang="zh-CN" altLang="en-US" dirty="0">
                <a:solidFill>
                  <a:schemeClr val="bg1"/>
                </a:solidFill>
                <a:latin typeface="微软雅黑" panose="020B0503020204020204" pitchFamily="34" charset="-122"/>
                <a:ea typeface="微软雅黑" panose="020B0503020204020204" pitchFamily="34" charset="-122"/>
              </a:rPr>
              <a:t>的消息会被均匀的分布到多个</a:t>
            </a:r>
            <a:r>
              <a:rPr lang="en-US" altLang="zh-CN" dirty="0">
                <a:solidFill>
                  <a:schemeClr val="bg1"/>
                </a:solidFill>
                <a:latin typeface="微软雅黑" panose="020B0503020204020204" pitchFamily="34" charset="-122"/>
                <a:ea typeface="微软雅黑" panose="020B0503020204020204" pitchFamily="34" charset="-122"/>
              </a:rPr>
              <a:t>partition</a:t>
            </a:r>
            <a:r>
              <a:rPr lang="zh-CN" altLang="en-US" dirty="0">
                <a:solidFill>
                  <a:schemeClr val="bg1"/>
                </a:solidFill>
                <a:latin typeface="微软雅黑" panose="020B0503020204020204" pitchFamily="34" charset="-122"/>
                <a:ea typeface="微软雅黑" panose="020B0503020204020204" pitchFamily="34" charset="-122"/>
              </a:rPr>
              <a:t>上，</a:t>
            </a:r>
            <a:r>
              <a:rPr lang="en-US" altLang="zh-CN" dirty="0">
                <a:solidFill>
                  <a:schemeClr val="bg1"/>
                </a:solidFill>
                <a:latin typeface="微软雅黑" panose="020B0503020204020204" pitchFamily="34" charset="-122"/>
                <a:ea typeface="微软雅黑" panose="020B0503020204020204" pitchFamily="34" charset="-122"/>
              </a:rPr>
              <a:t>broker</a:t>
            </a:r>
            <a:r>
              <a:rPr lang="zh-CN" altLang="en-US" dirty="0">
                <a:solidFill>
                  <a:schemeClr val="bg1"/>
                </a:solidFill>
                <a:latin typeface="微软雅黑" panose="020B0503020204020204" pitchFamily="34" charset="-122"/>
                <a:ea typeface="微软雅黑" panose="020B0503020204020204" pitchFamily="34" charset="-122"/>
              </a:rPr>
              <a:t>收到发布消息往对应</a:t>
            </a:r>
            <a:r>
              <a:rPr lang="en-US" altLang="zh-CN" dirty="0">
                <a:solidFill>
                  <a:schemeClr val="bg1"/>
                </a:solidFill>
                <a:latin typeface="微软雅黑" panose="020B0503020204020204" pitchFamily="34" charset="-122"/>
                <a:ea typeface="微软雅黑" panose="020B0503020204020204" pitchFamily="34" charset="-122"/>
              </a:rPr>
              <a:t>partition</a:t>
            </a:r>
            <a:r>
              <a:rPr lang="zh-CN" altLang="en-US" dirty="0">
                <a:solidFill>
                  <a:schemeClr val="bg1"/>
                </a:solidFill>
                <a:latin typeface="微软雅黑" panose="020B0503020204020204" pitchFamily="34" charset="-122"/>
                <a:ea typeface="微软雅黑" panose="020B0503020204020204" pitchFamily="34" charset="-122"/>
              </a:rPr>
              <a:t>的最后一个</a:t>
            </a:r>
            <a:r>
              <a:rPr lang="en-US" altLang="zh-CN" dirty="0">
                <a:solidFill>
                  <a:schemeClr val="bg1"/>
                </a:solidFill>
                <a:latin typeface="微软雅黑" panose="020B0503020204020204" pitchFamily="34" charset="-122"/>
                <a:ea typeface="微软雅黑" panose="020B0503020204020204" pitchFamily="34" charset="-122"/>
              </a:rPr>
              <a:t>segment</a:t>
            </a:r>
            <a:r>
              <a:rPr lang="zh-CN" altLang="en-US" dirty="0">
                <a:solidFill>
                  <a:schemeClr val="bg1"/>
                </a:solidFill>
                <a:latin typeface="微软雅黑" panose="020B0503020204020204" pitchFamily="34" charset="-122"/>
                <a:ea typeface="微软雅黑" panose="020B0503020204020204" pitchFamily="34" charset="-122"/>
              </a:rPr>
              <a:t>上添加该消息，当某个</a:t>
            </a:r>
            <a:r>
              <a:rPr lang="en-US" altLang="zh-CN" dirty="0">
                <a:solidFill>
                  <a:schemeClr val="bg1"/>
                </a:solidFill>
                <a:latin typeface="微软雅黑" panose="020B0503020204020204" pitchFamily="34" charset="-122"/>
                <a:ea typeface="微软雅黑" panose="020B0503020204020204" pitchFamily="34" charset="-122"/>
              </a:rPr>
              <a:t>segment</a:t>
            </a:r>
            <a:r>
              <a:rPr lang="zh-CN" altLang="en-US" dirty="0">
                <a:solidFill>
                  <a:schemeClr val="bg1"/>
                </a:solidFill>
                <a:latin typeface="微软雅黑" panose="020B0503020204020204" pitchFamily="34" charset="-122"/>
                <a:ea typeface="微软雅黑" panose="020B0503020204020204" pitchFamily="34" charset="-122"/>
              </a:rPr>
              <a:t>上的消息条数达到配置值或消息发布时间超过阈值时，</a:t>
            </a:r>
            <a:r>
              <a:rPr lang="en-US" altLang="zh-CN" dirty="0">
                <a:solidFill>
                  <a:schemeClr val="bg1"/>
                </a:solidFill>
                <a:latin typeface="微软雅黑" panose="020B0503020204020204" pitchFamily="34" charset="-122"/>
                <a:ea typeface="微软雅黑" panose="020B0503020204020204" pitchFamily="34" charset="-122"/>
              </a:rPr>
              <a:t>segment</a:t>
            </a:r>
            <a:r>
              <a:rPr lang="zh-CN" altLang="en-US" dirty="0">
                <a:solidFill>
                  <a:schemeClr val="bg1"/>
                </a:solidFill>
                <a:latin typeface="微软雅黑" panose="020B0503020204020204" pitchFamily="34" charset="-122"/>
                <a:ea typeface="微软雅黑" panose="020B0503020204020204" pitchFamily="34" charset="-122"/>
              </a:rPr>
              <a:t>上的消息会被</a:t>
            </a:r>
            <a:r>
              <a:rPr lang="en-US" altLang="zh-CN" dirty="0">
                <a:solidFill>
                  <a:schemeClr val="bg1"/>
                </a:solidFill>
                <a:latin typeface="微软雅黑" panose="020B0503020204020204" pitchFamily="34" charset="-122"/>
                <a:ea typeface="微软雅黑" panose="020B0503020204020204" pitchFamily="34" charset="-122"/>
              </a:rPr>
              <a:t>flush</a:t>
            </a:r>
            <a:r>
              <a:rPr lang="zh-CN" altLang="en-US" dirty="0">
                <a:solidFill>
                  <a:schemeClr val="bg1"/>
                </a:solidFill>
                <a:latin typeface="微软雅黑" panose="020B0503020204020204" pitchFamily="34" charset="-122"/>
                <a:ea typeface="微软雅黑" panose="020B0503020204020204" pitchFamily="34" charset="-122"/>
              </a:rPr>
              <a:t>到磁盘，只有</a:t>
            </a:r>
            <a:r>
              <a:rPr lang="en-US" altLang="zh-CN" dirty="0">
                <a:solidFill>
                  <a:schemeClr val="bg1"/>
                </a:solidFill>
                <a:latin typeface="微软雅黑" panose="020B0503020204020204" pitchFamily="34" charset="-122"/>
                <a:ea typeface="微软雅黑" panose="020B0503020204020204" pitchFamily="34" charset="-122"/>
              </a:rPr>
              <a:t>flush</a:t>
            </a:r>
            <a:r>
              <a:rPr lang="zh-CN" altLang="en-US" dirty="0">
                <a:solidFill>
                  <a:schemeClr val="bg1"/>
                </a:solidFill>
                <a:latin typeface="微软雅黑" panose="020B0503020204020204" pitchFamily="34" charset="-122"/>
                <a:ea typeface="微软雅黑" panose="020B0503020204020204" pitchFamily="34" charset="-122"/>
              </a:rPr>
              <a:t>到磁盘上的消息订阅者才能订阅到，</a:t>
            </a:r>
            <a:r>
              <a:rPr lang="en-US" altLang="zh-CN" dirty="0">
                <a:solidFill>
                  <a:schemeClr val="bg1"/>
                </a:solidFill>
                <a:latin typeface="微软雅黑" panose="020B0503020204020204" pitchFamily="34" charset="-122"/>
                <a:ea typeface="微软雅黑" panose="020B0503020204020204" pitchFamily="34" charset="-122"/>
              </a:rPr>
              <a:t>segment</a:t>
            </a:r>
            <a:r>
              <a:rPr lang="zh-CN" altLang="en-US" dirty="0">
                <a:solidFill>
                  <a:schemeClr val="bg1"/>
                </a:solidFill>
                <a:latin typeface="微软雅黑" panose="020B0503020204020204" pitchFamily="34" charset="-122"/>
                <a:ea typeface="微软雅黑" panose="020B0503020204020204" pitchFamily="34" charset="-122"/>
              </a:rPr>
              <a:t>达到一定的大小后将不会再往该</a:t>
            </a:r>
            <a:r>
              <a:rPr lang="en-US" altLang="zh-CN" dirty="0">
                <a:solidFill>
                  <a:schemeClr val="bg1"/>
                </a:solidFill>
                <a:latin typeface="微软雅黑" panose="020B0503020204020204" pitchFamily="34" charset="-122"/>
                <a:ea typeface="微软雅黑" panose="020B0503020204020204" pitchFamily="34" charset="-122"/>
              </a:rPr>
              <a:t>segment</a:t>
            </a:r>
            <a:r>
              <a:rPr lang="zh-CN" altLang="en-US" dirty="0">
                <a:solidFill>
                  <a:schemeClr val="bg1"/>
                </a:solidFill>
                <a:latin typeface="微软雅黑" panose="020B0503020204020204" pitchFamily="34" charset="-122"/>
                <a:ea typeface="微软雅黑" panose="020B0503020204020204" pitchFamily="34" charset="-122"/>
              </a:rPr>
              <a:t>写数据，</a:t>
            </a:r>
            <a:r>
              <a:rPr lang="en-US" altLang="zh-CN" dirty="0">
                <a:solidFill>
                  <a:schemeClr val="bg1"/>
                </a:solidFill>
                <a:latin typeface="微软雅黑" panose="020B0503020204020204" pitchFamily="34" charset="-122"/>
                <a:ea typeface="微软雅黑" panose="020B0503020204020204" pitchFamily="34" charset="-122"/>
              </a:rPr>
              <a:t>broker</a:t>
            </a:r>
            <a:r>
              <a:rPr lang="zh-CN" altLang="en-US" dirty="0">
                <a:solidFill>
                  <a:schemeClr val="bg1"/>
                </a:solidFill>
                <a:latin typeface="微软雅黑" panose="020B0503020204020204" pitchFamily="34" charset="-122"/>
                <a:ea typeface="微软雅黑" panose="020B0503020204020204" pitchFamily="34" charset="-122"/>
              </a:rPr>
              <a:t>会创建新的</a:t>
            </a:r>
            <a:r>
              <a:rPr lang="en-US" altLang="zh-CN" dirty="0">
                <a:solidFill>
                  <a:schemeClr val="bg1"/>
                </a:solidFill>
                <a:latin typeface="微软雅黑" panose="020B0503020204020204" pitchFamily="34" charset="-122"/>
                <a:ea typeface="微软雅黑" panose="020B0503020204020204" pitchFamily="34" charset="-122"/>
              </a:rPr>
              <a:t>segment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0749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999898"/>
            <a:ext cx="3752759" cy="584775"/>
          </a:xfrm>
          <a:prstGeom prst="rect">
            <a:avLst/>
          </a:prstGeom>
        </p:spPr>
        <p:txBody>
          <a:bodyPr wrap="none">
            <a:spAutoFit/>
          </a:bodyPr>
          <a:lstStyle/>
          <a:p>
            <a:r>
              <a:rPr lang="zh-CN" altLang="zh-CN" sz="3200" dirty="0">
                <a:solidFill>
                  <a:schemeClr val="bg1"/>
                </a:solidFill>
              </a:rPr>
              <a:t>生产者（</a:t>
            </a:r>
            <a:r>
              <a:rPr lang="en-US" altLang="zh-CN" sz="3200" dirty="0">
                <a:solidFill>
                  <a:schemeClr val="bg1"/>
                </a:solidFill>
              </a:rPr>
              <a:t>Producer</a:t>
            </a:r>
            <a:r>
              <a:rPr lang="zh-CN" altLang="zh-CN" sz="3200" dirty="0">
                <a:solidFill>
                  <a:schemeClr val="bg1"/>
                </a:solidFill>
              </a:rPr>
              <a:t>）</a:t>
            </a:r>
          </a:p>
        </p:txBody>
      </p:sp>
      <p:pic>
        <p:nvPicPr>
          <p:cNvPr id="9218" name="Picture 2" descr="https://img-blog.csdn.net/20180802105033185?watermark/2/text/aHR0cHM6Ly9ibG9nLmNzZG4ubmV0L20wXzM4MDc1NDI1/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19" y="3032649"/>
            <a:ext cx="4953919" cy="2462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00098" y="1999179"/>
            <a:ext cx="8494633" cy="369332"/>
          </a:xfrm>
          <a:prstGeom prst="rect">
            <a:avLst/>
          </a:prstGeom>
          <a:noFill/>
        </p:spPr>
        <p:txBody>
          <a:bodyPr wrap="none" rtlCol="0">
            <a:spAutoFit/>
          </a:bodyPr>
          <a:lstStyle/>
          <a:p>
            <a:r>
              <a:rPr lang="en-US" altLang="zh-CN" dirty="0">
                <a:solidFill>
                  <a:schemeClr val="bg1"/>
                </a:solidFill>
                <a:latin typeface="+mn-ea"/>
              </a:rPr>
              <a:t>Producers</a:t>
            </a:r>
            <a:r>
              <a:rPr lang="zh-CN" altLang="en-US" dirty="0">
                <a:solidFill>
                  <a:schemeClr val="bg1"/>
                </a:solidFill>
                <a:latin typeface="+mn-ea"/>
              </a:rPr>
              <a:t>作为消息的生产者，可以自己指定将消息发布到订阅</a:t>
            </a:r>
            <a:r>
              <a:rPr lang="en-US" altLang="zh-CN" dirty="0">
                <a:solidFill>
                  <a:schemeClr val="bg1"/>
                </a:solidFill>
                <a:latin typeface="+mn-ea"/>
              </a:rPr>
              <a:t>Topic</a:t>
            </a:r>
            <a:r>
              <a:rPr lang="zh-CN" altLang="en-US" dirty="0">
                <a:solidFill>
                  <a:schemeClr val="bg1"/>
                </a:solidFill>
                <a:latin typeface="+mn-ea"/>
              </a:rPr>
              <a:t>中的指定</a:t>
            </a:r>
            <a:r>
              <a:rPr lang="zh-CN" altLang="en-US" dirty="0" smtClean="0">
                <a:solidFill>
                  <a:schemeClr val="bg1"/>
                </a:solidFill>
                <a:latin typeface="+mn-ea"/>
              </a:rPr>
              <a:t>分区。</a:t>
            </a:r>
          </a:p>
        </p:txBody>
      </p:sp>
      <p:sp>
        <p:nvSpPr>
          <p:cNvPr id="5" name="TextBox 4"/>
          <p:cNvSpPr txBox="1"/>
          <p:nvPr/>
        </p:nvSpPr>
        <p:spPr>
          <a:xfrm>
            <a:off x="800098" y="2693436"/>
            <a:ext cx="2478189" cy="3139321"/>
          </a:xfrm>
          <a:prstGeom prst="rect">
            <a:avLst/>
          </a:prstGeom>
          <a:noFill/>
        </p:spPr>
        <p:txBody>
          <a:bodyPr wrap="square" rtlCol="0">
            <a:spAutoFit/>
          </a:bodyPr>
          <a:lstStyle/>
          <a:p>
            <a:r>
              <a:rPr lang="zh-CN" altLang="en-US" b="1" dirty="0">
                <a:solidFill>
                  <a:srgbClr val="FFFF00"/>
                </a:solidFill>
                <a:latin typeface="+mn-ea"/>
              </a:rPr>
              <a:t>负载</a:t>
            </a:r>
            <a:r>
              <a:rPr lang="zh-CN" altLang="en-US" b="1" dirty="0" smtClean="0">
                <a:solidFill>
                  <a:srgbClr val="FFFF00"/>
                </a:solidFill>
                <a:latin typeface="+mn-ea"/>
              </a:rPr>
              <a:t>均衡</a:t>
            </a:r>
            <a:endParaRPr lang="en-US" altLang="zh-CN" b="1" dirty="0" smtClean="0">
              <a:solidFill>
                <a:srgbClr val="FFFF00"/>
              </a:solidFill>
              <a:latin typeface="+mn-ea"/>
            </a:endParaRPr>
          </a:p>
          <a:p>
            <a:endParaRPr lang="en-US" altLang="zh-CN" b="1" dirty="0" smtClean="0">
              <a:solidFill>
                <a:srgbClr val="FFFF00"/>
              </a:solidFill>
              <a:latin typeface="+mn-ea"/>
            </a:endParaRPr>
          </a:p>
          <a:p>
            <a:pPr marL="285750" indent="-285750">
              <a:buFont typeface="Wingdings" panose="05000000000000000000" pitchFamily="2" charset="2"/>
              <a:buChar char="u"/>
            </a:pPr>
            <a:r>
              <a:rPr lang="en-US" altLang="zh-CN" dirty="0">
                <a:solidFill>
                  <a:schemeClr val="bg1"/>
                </a:solidFill>
                <a:latin typeface="+mn-ea"/>
              </a:rPr>
              <a:t>producer</a:t>
            </a:r>
            <a:r>
              <a:rPr lang="zh-CN" altLang="en-US" dirty="0">
                <a:solidFill>
                  <a:schemeClr val="bg1"/>
                </a:solidFill>
                <a:latin typeface="+mn-ea"/>
              </a:rPr>
              <a:t>可以自定义发送到哪个</a:t>
            </a:r>
            <a:r>
              <a:rPr lang="en-US" altLang="zh-CN" dirty="0">
                <a:solidFill>
                  <a:schemeClr val="bg1"/>
                </a:solidFill>
                <a:latin typeface="+mn-ea"/>
              </a:rPr>
              <a:t>partition</a:t>
            </a:r>
            <a:r>
              <a:rPr lang="zh-CN" altLang="en-US" dirty="0">
                <a:solidFill>
                  <a:schemeClr val="bg1"/>
                </a:solidFill>
                <a:latin typeface="+mn-ea"/>
              </a:rPr>
              <a:t>的路由规则。</a:t>
            </a:r>
            <a:r>
              <a:rPr lang="en-US" altLang="zh-CN" dirty="0">
                <a:solidFill>
                  <a:schemeClr val="bg1"/>
                </a:solidFill>
                <a:latin typeface="+mn-ea"/>
              </a:rPr>
              <a:t> </a:t>
            </a:r>
          </a:p>
          <a:p>
            <a:endParaRPr lang="zh-CN" altLang="en-US" dirty="0">
              <a:solidFill>
                <a:schemeClr val="bg1"/>
              </a:solidFill>
              <a:latin typeface="+mn-ea"/>
            </a:endParaRPr>
          </a:p>
          <a:p>
            <a:pPr marL="285750" indent="-285750">
              <a:buFont typeface="Wingdings" panose="05000000000000000000" pitchFamily="2" charset="2"/>
              <a:buChar char="u"/>
            </a:pPr>
            <a:r>
              <a:rPr lang="zh-CN" altLang="en-US" dirty="0">
                <a:solidFill>
                  <a:schemeClr val="bg1"/>
                </a:solidFill>
                <a:latin typeface="+mn-ea"/>
              </a:rPr>
              <a:t>自定义路由：如果</a:t>
            </a:r>
            <a:r>
              <a:rPr lang="en-US" altLang="zh-CN" dirty="0">
                <a:solidFill>
                  <a:schemeClr val="bg1"/>
                </a:solidFill>
                <a:latin typeface="+mn-ea"/>
              </a:rPr>
              <a:t>key</a:t>
            </a:r>
            <a:r>
              <a:rPr lang="zh-CN" altLang="en-US" dirty="0">
                <a:solidFill>
                  <a:schemeClr val="bg1"/>
                </a:solidFill>
                <a:latin typeface="+mn-ea"/>
              </a:rPr>
              <a:t>是一个</a:t>
            </a:r>
            <a:r>
              <a:rPr lang="en-US" altLang="zh-CN" dirty="0">
                <a:solidFill>
                  <a:schemeClr val="bg1"/>
                </a:solidFill>
                <a:latin typeface="+mn-ea"/>
              </a:rPr>
              <a:t>user id</a:t>
            </a:r>
            <a:r>
              <a:rPr lang="zh-CN" altLang="en-US" dirty="0">
                <a:solidFill>
                  <a:schemeClr val="bg1"/>
                </a:solidFill>
                <a:latin typeface="+mn-ea"/>
              </a:rPr>
              <a:t>，可以把同一个</a:t>
            </a:r>
            <a:r>
              <a:rPr lang="en-US" altLang="zh-CN" dirty="0">
                <a:solidFill>
                  <a:schemeClr val="bg1"/>
                </a:solidFill>
                <a:latin typeface="+mn-ea"/>
              </a:rPr>
              <a:t>user</a:t>
            </a:r>
            <a:r>
              <a:rPr lang="zh-CN" altLang="en-US" dirty="0">
                <a:solidFill>
                  <a:schemeClr val="bg1"/>
                </a:solidFill>
                <a:latin typeface="+mn-ea"/>
              </a:rPr>
              <a:t>的消息发送到同一个</a:t>
            </a:r>
            <a:r>
              <a:rPr lang="en-US" altLang="zh-CN" dirty="0">
                <a:solidFill>
                  <a:schemeClr val="bg1"/>
                </a:solidFill>
                <a:latin typeface="+mn-ea"/>
              </a:rPr>
              <a:t>partition</a:t>
            </a:r>
            <a:r>
              <a:rPr lang="zh-CN" altLang="en-US" dirty="0">
                <a:solidFill>
                  <a:schemeClr val="bg1"/>
                </a:solidFill>
                <a:latin typeface="+mn-ea"/>
              </a:rPr>
              <a:t>。</a:t>
            </a:r>
          </a:p>
        </p:txBody>
      </p:sp>
      <p:sp>
        <p:nvSpPr>
          <p:cNvPr id="6" name="TextBox 5"/>
          <p:cNvSpPr txBox="1"/>
          <p:nvPr/>
        </p:nvSpPr>
        <p:spPr>
          <a:xfrm>
            <a:off x="9029698" y="2693436"/>
            <a:ext cx="2813255" cy="1754326"/>
          </a:xfrm>
          <a:prstGeom prst="rect">
            <a:avLst/>
          </a:prstGeom>
          <a:noFill/>
        </p:spPr>
        <p:txBody>
          <a:bodyPr wrap="square" rtlCol="0">
            <a:spAutoFit/>
          </a:bodyPr>
          <a:lstStyle/>
          <a:p>
            <a:r>
              <a:rPr lang="zh-CN" altLang="en-US" b="1" dirty="0">
                <a:solidFill>
                  <a:srgbClr val="FFFF00"/>
                </a:solidFill>
                <a:latin typeface="+mn-ea"/>
              </a:rPr>
              <a:t>异步批量发送</a:t>
            </a:r>
            <a:endParaRPr lang="en-US" altLang="zh-CN" b="1" dirty="0">
              <a:solidFill>
                <a:srgbClr val="FFFF00"/>
              </a:solidFill>
              <a:latin typeface="+mn-ea"/>
            </a:endParaRPr>
          </a:p>
          <a:p>
            <a:endParaRPr lang="en-US" altLang="zh-CN" b="1" dirty="0">
              <a:solidFill>
                <a:srgbClr val="FFFF00"/>
              </a:solidFill>
              <a:latin typeface="+mn-ea"/>
            </a:endParaRPr>
          </a:p>
          <a:p>
            <a:pPr marL="285750" indent="-285750">
              <a:buFont typeface="Wingdings" panose="05000000000000000000" pitchFamily="2" charset="2"/>
              <a:buChar char="u"/>
            </a:pPr>
            <a:r>
              <a:rPr lang="zh-CN" altLang="en-US" dirty="0" smtClean="0">
                <a:solidFill>
                  <a:schemeClr val="bg1"/>
                </a:solidFill>
                <a:latin typeface="+mn-ea"/>
              </a:rPr>
              <a:t>配置</a:t>
            </a:r>
            <a:r>
              <a:rPr lang="zh-CN" altLang="en-US" dirty="0">
                <a:solidFill>
                  <a:schemeClr val="bg1"/>
                </a:solidFill>
                <a:latin typeface="+mn-ea"/>
              </a:rPr>
              <a:t>不多于固定消息数目一起发送并且等待时间小于一个固定延迟的数据</a:t>
            </a:r>
            <a:r>
              <a:rPr lang="zh-CN" altLang="en-US" dirty="0" smtClean="0">
                <a:solidFill>
                  <a:schemeClr val="bg1"/>
                </a:solidFill>
                <a:latin typeface="+mn-ea"/>
              </a:rPr>
              <a:t>。</a:t>
            </a:r>
            <a:endParaRPr lang="zh-CN" altLang="en-US" dirty="0">
              <a:solidFill>
                <a:schemeClr val="bg1"/>
              </a:solidFill>
              <a:latin typeface="+mn-ea"/>
            </a:endParaRPr>
          </a:p>
        </p:txBody>
      </p:sp>
    </p:spTree>
    <p:extLst>
      <p:ext uri="{BB962C8B-B14F-4D97-AF65-F5344CB8AC3E}">
        <p14:creationId xmlns:p14="http://schemas.microsoft.com/office/powerpoint/2010/main" val="2693427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999898"/>
            <a:ext cx="3940502" cy="584775"/>
          </a:xfrm>
          <a:prstGeom prst="rect">
            <a:avLst/>
          </a:prstGeom>
        </p:spPr>
        <p:txBody>
          <a:bodyPr wrap="none">
            <a:spAutoFit/>
          </a:bodyPr>
          <a:lstStyle/>
          <a:p>
            <a:r>
              <a:rPr lang="zh-CN" altLang="zh-CN" sz="3200" dirty="0">
                <a:solidFill>
                  <a:schemeClr val="bg1"/>
                </a:solidFill>
              </a:rPr>
              <a:t>消费者（</a:t>
            </a:r>
            <a:r>
              <a:rPr lang="en-US" altLang="zh-CN" sz="3200" dirty="0">
                <a:solidFill>
                  <a:schemeClr val="bg1"/>
                </a:solidFill>
              </a:rPr>
              <a:t>Consumer</a:t>
            </a:r>
            <a:r>
              <a:rPr lang="zh-CN" altLang="zh-CN" sz="3200" dirty="0">
                <a:solidFill>
                  <a:schemeClr val="bg1"/>
                </a:solidFill>
              </a:rPr>
              <a:t>）</a:t>
            </a:r>
          </a:p>
        </p:txBody>
      </p:sp>
      <p:pic>
        <p:nvPicPr>
          <p:cNvPr id="10242" name="Picture 2" descr="https://img-blog.csdn.net/20180802122326603?watermark/2/text/aHR0cHM6Ly9ibG9nLmNzZG4ubmV0L20wXzM4MDc1NDI1/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792412"/>
            <a:ext cx="4514850" cy="2400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9644" y="1757882"/>
            <a:ext cx="10976839" cy="646331"/>
          </a:xfrm>
          <a:prstGeom prst="rect">
            <a:avLst/>
          </a:prstGeom>
          <a:noFill/>
        </p:spPr>
        <p:txBody>
          <a:bodyPr wrap="square" rtlCol="0">
            <a:spAutoFit/>
          </a:bodyPr>
          <a:lstStyle/>
          <a:p>
            <a:r>
              <a:rPr lang="en-US" altLang="zh-CN" dirty="0">
                <a:solidFill>
                  <a:schemeClr val="bg1"/>
                </a:solidFill>
                <a:latin typeface="+mn-ea"/>
              </a:rPr>
              <a:t>Consumers</a:t>
            </a:r>
            <a:r>
              <a:rPr lang="zh-CN" altLang="en-US" dirty="0">
                <a:solidFill>
                  <a:schemeClr val="bg1"/>
                </a:solidFill>
                <a:latin typeface="+mn-ea"/>
              </a:rPr>
              <a:t>是一群消费者的集合，可以称之为消费者组，是一种更高层次的的抽象，向</a:t>
            </a:r>
            <a:r>
              <a:rPr lang="en-US" altLang="zh-CN" dirty="0">
                <a:solidFill>
                  <a:schemeClr val="bg1"/>
                </a:solidFill>
                <a:latin typeface="+mn-ea"/>
              </a:rPr>
              <a:t>Topic</a:t>
            </a:r>
            <a:r>
              <a:rPr lang="zh-CN" altLang="en-US" dirty="0">
                <a:solidFill>
                  <a:schemeClr val="bg1"/>
                </a:solidFill>
                <a:latin typeface="+mn-ea"/>
              </a:rPr>
              <a:t>订阅消费消息的</a:t>
            </a:r>
            <a:r>
              <a:rPr lang="zh-CN" altLang="en-US" dirty="0" smtClean="0">
                <a:solidFill>
                  <a:schemeClr val="bg1"/>
                </a:solidFill>
                <a:latin typeface="+mn-ea"/>
              </a:rPr>
              <a:t>单位是</a:t>
            </a:r>
            <a:r>
              <a:rPr lang="en-US" altLang="zh-CN" dirty="0">
                <a:solidFill>
                  <a:schemeClr val="bg1"/>
                </a:solidFill>
                <a:latin typeface="+mn-ea"/>
              </a:rPr>
              <a:t>Consumers</a:t>
            </a:r>
            <a:r>
              <a:rPr lang="zh-CN" altLang="en-US" dirty="0">
                <a:solidFill>
                  <a:schemeClr val="bg1"/>
                </a:solidFill>
                <a:latin typeface="+mn-ea"/>
              </a:rPr>
              <a:t>，当然它其中也可以只有一个消费者（</a:t>
            </a:r>
            <a:r>
              <a:rPr lang="en-US" altLang="zh-CN" dirty="0">
                <a:solidFill>
                  <a:schemeClr val="bg1"/>
                </a:solidFill>
                <a:latin typeface="+mn-ea"/>
              </a:rPr>
              <a:t>consumer</a:t>
            </a:r>
            <a:r>
              <a:rPr lang="zh-CN" altLang="en-US" dirty="0">
                <a:solidFill>
                  <a:schemeClr val="bg1"/>
                </a:solidFill>
                <a:latin typeface="+mn-ea"/>
              </a:rPr>
              <a:t>）。</a:t>
            </a:r>
            <a:endParaRPr lang="zh-CN" altLang="en-US" dirty="0" smtClean="0">
              <a:solidFill>
                <a:schemeClr val="bg1"/>
              </a:solidFill>
              <a:latin typeface="+mn-ea"/>
            </a:endParaRPr>
          </a:p>
        </p:txBody>
      </p:sp>
      <p:sp>
        <p:nvSpPr>
          <p:cNvPr id="4" name="TextBox 3"/>
          <p:cNvSpPr txBox="1"/>
          <p:nvPr/>
        </p:nvSpPr>
        <p:spPr>
          <a:xfrm>
            <a:off x="689644" y="5580993"/>
            <a:ext cx="10704786" cy="923330"/>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chemeClr val="bg1"/>
                </a:solidFill>
                <a:latin typeface="+mn-ea"/>
              </a:rPr>
              <a:t>当所有</a:t>
            </a:r>
            <a:r>
              <a:rPr lang="en-US" altLang="zh-CN" dirty="0">
                <a:solidFill>
                  <a:schemeClr val="bg1"/>
                </a:solidFill>
                <a:latin typeface="+mn-ea"/>
              </a:rPr>
              <a:t>consumer</a:t>
            </a:r>
            <a:r>
              <a:rPr lang="zh-CN" altLang="en-US" dirty="0">
                <a:solidFill>
                  <a:schemeClr val="bg1"/>
                </a:solidFill>
                <a:latin typeface="+mn-ea"/>
              </a:rPr>
              <a:t>的</a:t>
            </a:r>
            <a:r>
              <a:rPr lang="en-US" altLang="zh-CN" dirty="0">
                <a:solidFill>
                  <a:schemeClr val="bg1"/>
                </a:solidFill>
                <a:latin typeface="+mn-ea"/>
              </a:rPr>
              <a:t>consumer group</a:t>
            </a:r>
            <a:r>
              <a:rPr lang="zh-CN" altLang="en-US" dirty="0">
                <a:solidFill>
                  <a:schemeClr val="bg1"/>
                </a:solidFill>
                <a:latin typeface="+mn-ea"/>
              </a:rPr>
              <a:t>相同时，系统变成队列</a:t>
            </a:r>
            <a:r>
              <a:rPr lang="zh-CN" altLang="en-US" dirty="0" smtClean="0">
                <a:solidFill>
                  <a:schemeClr val="bg1"/>
                </a:solidFill>
                <a:latin typeface="+mn-ea"/>
              </a:rPr>
              <a:t>模式</a:t>
            </a:r>
            <a:endParaRPr lang="en-US" altLang="zh-CN" dirty="0" smtClean="0">
              <a:solidFill>
                <a:schemeClr val="bg1"/>
              </a:solidFill>
              <a:latin typeface="+mn-ea"/>
            </a:endParaRPr>
          </a:p>
          <a:p>
            <a:endParaRPr lang="zh-CN" altLang="en-US" dirty="0">
              <a:solidFill>
                <a:schemeClr val="bg1"/>
              </a:solidFill>
              <a:latin typeface="+mn-ea"/>
            </a:endParaRPr>
          </a:p>
          <a:p>
            <a:pPr marL="285750" indent="-285750">
              <a:buFont typeface="Wingdings" panose="05000000000000000000" pitchFamily="2" charset="2"/>
              <a:buChar char="u"/>
            </a:pPr>
            <a:r>
              <a:rPr lang="zh-CN" altLang="en-US" dirty="0" smtClean="0">
                <a:solidFill>
                  <a:schemeClr val="bg1"/>
                </a:solidFill>
                <a:latin typeface="+mn-ea"/>
              </a:rPr>
              <a:t>当</a:t>
            </a:r>
            <a:r>
              <a:rPr lang="zh-CN" altLang="en-US" dirty="0">
                <a:solidFill>
                  <a:schemeClr val="bg1"/>
                </a:solidFill>
                <a:latin typeface="+mn-ea"/>
              </a:rPr>
              <a:t>每个</a:t>
            </a:r>
            <a:r>
              <a:rPr lang="en-US" altLang="zh-CN" dirty="0">
                <a:solidFill>
                  <a:schemeClr val="bg1"/>
                </a:solidFill>
                <a:latin typeface="+mn-ea"/>
              </a:rPr>
              <a:t>consumer</a:t>
            </a:r>
            <a:r>
              <a:rPr lang="zh-CN" altLang="en-US" dirty="0">
                <a:solidFill>
                  <a:schemeClr val="bg1"/>
                </a:solidFill>
                <a:latin typeface="+mn-ea"/>
              </a:rPr>
              <a:t>的</a:t>
            </a:r>
            <a:r>
              <a:rPr lang="en-US" altLang="zh-CN" dirty="0">
                <a:solidFill>
                  <a:schemeClr val="bg1"/>
                </a:solidFill>
                <a:latin typeface="+mn-ea"/>
              </a:rPr>
              <a:t>consumer group</a:t>
            </a:r>
            <a:r>
              <a:rPr lang="zh-CN" altLang="en-US" dirty="0">
                <a:solidFill>
                  <a:schemeClr val="bg1"/>
                </a:solidFill>
                <a:latin typeface="+mn-ea"/>
              </a:rPr>
              <a:t>都不相同时，系统变成发布</a:t>
            </a:r>
            <a:r>
              <a:rPr lang="zh-CN" altLang="en-US" dirty="0" smtClean="0">
                <a:solidFill>
                  <a:schemeClr val="bg1"/>
                </a:solidFill>
                <a:latin typeface="+mn-ea"/>
              </a:rPr>
              <a:t>订阅</a:t>
            </a:r>
            <a:endParaRPr lang="zh-CN" altLang="en-US" dirty="0">
              <a:solidFill>
                <a:schemeClr val="bg1"/>
              </a:solidFill>
              <a:latin typeface="+mn-ea"/>
            </a:endParaRPr>
          </a:p>
        </p:txBody>
      </p:sp>
    </p:spTree>
    <p:extLst>
      <p:ext uri="{BB962C8B-B14F-4D97-AF65-F5344CB8AC3E}">
        <p14:creationId xmlns:p14="http://schemas.microsoft.com/office/powerpoint/2010/main" val="3724433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842238"/>
            <a:ext cx="2728439" cy="584775"/>
          </a:xfrm>
          <a:prstGeom prst="rect">
            <a:avLst/>
          </a:prstGeom>
        </p:spPr>
        <p:txBody>
          <a:bodyPr wrap="none">
            <a:spAutoFit/>
          </a:bodyPr>
          <a:lstStyle/>
          <a:p>
            <a:r>
              <a:rPr lang="en-US" altLang="zh-CN" sz="3200" dirty="0">
                <a:solidFill>
                  <a:schemeClr val="bg1"/>
                </a:solidFill>
              </a:rPr>
              <a:t>Kafka</a:t>
            </a:r>
            <a:r>
              <a:rPr lang="zh-CN" altLang="zh-CN" sz="3200" dirty="0">
                <a:solidFill>
                  <a:schemeClr val="bg1"/>
                </a:solidFill>
              </a:rPr>
              <a:t>删除策略</a:t>
            </a:r>
          </a:p>
        </p:txBody>
      </p:sp>
      <p:sp>
        <p:nvSpPr>
          <p:cNvPr id="4" name="矩形 3"/>
          <p:cNvSpPr/>
          <p:nvPr/>
        </p:nvSpPr>
        <p:spPr>
          <a:xfrm>
            <a:off x="3972078" y="2057455"/>
            <a:ext cx="2730235" cy="369332"/>
          </a:xfrm>
          <a:prstGeom prst="rect">
            <a:avLst/>
          </a:prstGeom>
        </p:spPr>
        <p:txBody>
          <a:bodyPr wrap="square">
            <a:spAutoFit/>
          </a:bodyPr>
          <a:lstStyle/>
          <a:p>
            <a:pPr marL="457200" indent="-457200">
              <a:buFont typeface="Wingdings" panose="05000000000000000000" pitchFamily="2" charset="2"/>
              <a:buChar char="Ø"/>
            </a:pPr>
            <a:r>
              <a:rPr lang="en-US" altLang="zh-CN" dirty="0" smtClean="0">
                <a:solidFill>
                  <a:schemeClr val="bg1"/>
                </a:solidFill>
                <a:latin typeface="+mn-ea"/>
              </a:rPr>
              <a:t>N</a:t>
            </a:r>
            <a:r>
              <a:rPr lang="zh-CN" altLang="en-US" dirty="0">
                <a:solidFill>
                  <a:schemeClr val="bg1"/>
                </a:solidFill>
                <a:latin typeface="+mn-ea"/>
              </a:rPr>
              <a:t>天前的</a:t>
            </a:r>
            <a:r>
              <a:rPr lang="zh-CN" altLang="en-US" dirty="0" smtClean="0">
                <a:solidFill>
                  <a:schemeClr val="bg1"/>
                </a:solidFill>
                <a:latin typeface="+mn-ea"/>
              </a:rPr>
              <a:t>删除</a:t>
            </a:r>
            <a:endParaRPr lang="en-US" altLang="zh-CN" dirty="0" smtClean="0">
              <a:solidFill>
                <a:schemeClr val="bg1"/>
              </a:solidFill>
              <a:latin typeface="+mn-ea"/>
            </a:endParaRPr>
          </a:p>
        </p:txBody>
      </p:sp>
      <p:sp>
        <p:nvSpPr>
          <p:cNvPr id="5" name="TextBox 4"/>
          <p:cNvSpPr txBox="1"/>
          <p:nvPr/>
        </p:nvSpPr>
        <p:spPr>
          <a:xfrm>
            <a:off x="3972078" y="2747603"/>
            <a:ext cx="2730235" cy="369332"/>
          </a:xfrm>
          <a:prstGeom prst="rect">
            <a:avLst/>
          </a:prstGeom>
          <a:noFill/>
        </p:spPr>
        <p:txBody>
          <a:bodyPr wrap="none" rtlCol="0">
            <a:spAutoFit/>
          </a:bodyPr>
          <a:lstStyle/>
          <a:p>
            <a:pPr marL="457200" indent="-457200">
              <a:buFont typeface="Wingdings" panose="05000000000000000000" pitchFamily="2" charset="2"/>
              <a:buChar char="Ø"/>
            </a:pPr>
            <a:r>
              <a:rPr lang="zh-CN" altLang="en-US" dirty="0" smtClean="0">
                <a:solidFill>
                  <a:schemeClr val="bg1"/>
                </a:solidFill>
                <a:latin typeface="+mn-ea"/>
              </a:rPr>
              <a:t>保留</a:t>
            </a:r>
            <a:r>
              <a:rPr lang="zh-CN" altLang="en-US" dirty="0">
                <a:solidFill>
                  <a:schemeClr val="bg1"/>
                </a:solidFill>
                <a:latin typeface="+mn-ea"/>
              </a:rPr>
              <a:t>最近的</a:t>
            </a:r>
            <a:r>
              <a:rPr lang="en-US" altLang="zh-CN" dirty="0">
                <a:solidFill>
                  <a:schemeClr val="bg1"/>
                </a:solidFill>
                <a:latin typeface="+mn-ea"/>
              </a:rPr>
              <a:t>MGB</a:t>
            </a:r>
            <a:r>
              <a:rPr lang="zh-CN" altLang="en-US" dirty="0" smtClean="0">
                <a:solidFill>
                  <a:schemeClr val="bg1"/>
                </a:solidFill>
                <a:latin typeface="+mn-ea"/>
              </a:rPr>
              <a:t>数据</a:t>
            </a:r>
            <a:endParaRPr lang="zh-CN" altLang="en-US" dirty="0">
              <a:solidFill>
                <a:schemeClr val="bg1"/>
              </a:solidFill>
              <a:latin typeface="+mn-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792" y="2095250"/>
            <a:ext cx="2215288" cy="222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1762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999898"/>
            <a:ext cx="3679212" cy="584775"/>
          </a:xfrm>
          <a:prstGeom prst="rect">
            <a:avLst/>
          </a:prstGeom>
        </p:spPr>
        <p:txBody>
          <a:bodyPr wrap="none">
            <a:spAutoFit/>
          </a:bodyPr>
          <a:lstStyle/>
          <a:p>
            <a:r>
              <a:rPr lang="zh-CN" altLang="zh-CN" sz="3200" dirty="0">
                <a:solidFill>
                  <a:schemeClr val="bg1"/>
                </a:solidFill>
              </a:rPr>
              <a:t>复制（</a:t>
            </a:r>
            <a:r>
              <a:rPr lang="en-US" altLang="zh-CN" sz="3200" dirty="0">
                <a:solidFill>
                  <a:schemeClr val="bg1"/>
                </a:solidFill>
              </a:rPr>
              <a:t>Replication</a:t>
            </a:r>
            <a:r>
              <a:rPr lang="zh-CN" altLang="zh-CN" sz="3200" dirty="0">
                <a:solidFill>
                  <a:schemeClr val="bg1"/>
                </a:solidFill>
              </a:rPr>
              <a:t>）</a:t>
            </a:r>
          </a:p>
        </p:txBody>
      </p:sp>
      <p:pic>
        <p:nvPicPr>
          <p:cNvPr id="8194" name="Picture 2" descr="https://ss1.baidu.com/6ONXsjip0QIZ8tyhnq/it/u=1061392510,3906445059&amp;fm=173&amp;app=25&amp;f=JPEG?w=563&amp;h=280&amp;s=A0333A9ED6677B19149A11D50300D0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44" y="2203449"/>
            <a:ext cx="6457437" cy="3211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43811" y="1131550"/>
            <a:ext cx="3776509" cy="535531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solidFill>
                  <a:schemeClr val="bg1"/>
                </a:solidFill>
                <a:latin typeface="+mn-ea"/>
              </a:rPr>
              <a:t>一个</a:t>
            </a:r>
            <a:r>
              <a:rPr lang="en-US" altLang="zh-CN" dirty="0">
                <a:solidFill>
                  <a:schemeClr val="bg1"/>
                </a:solidFill>
                <a:latin typeface="+mn-ea"/>
              </a:rPr>
              <a:t>partition</a:t>
            </a:r>
            <a:r>
              <a:rPr lang="zh-CN" altLang="en-US" dirty="0">
                <a:solidFill>
                  <a:schemeClr val="bg1"/>
                </a:solidFill>
                <a:latin typeface="+mn-ea"/>
              </a:rPr>
              <a:t>的复制个数（</a:t>
            </a:r>
            <a:r>
              <a:rPr lang="en-US" altLang="zh-CN" dirty="0">
                <a:solidFill>
                  <a:schemeClr val="bg1"/>
                </a:solidFill>
                <a:latin typeface="+mn-ea"/>
              </a:rPr>
              <a:t>replication factor</a:t>
            </a:r>
            <a:r>
              <a:rPr lang="zh-CN" altLang="en-US" dirty="0">
                <a:solidFill>
                  <a:schemeClr val="bg1"/>
                </a:solidFill>
                <a:latin typeface="+mn-ea"/>
              </a:rPr>
              <a:t>）包括这个</a:t>
            </a:r>
            <a:r>
              <a:rPr lang="en-US" altLang="zh-CN" dirty="0">
                <a:solidFill>
                  <a:schemeClr val="bg1"/>
                </a:solidFill>
                <a:latin typeface="+mn-ea"/>
              </a:rPr>
              <a:t>partition</a:t>
            </a:r>
            <a:r>
              <a:rPr lang="zh-CN" altLang="en-US" dirty="0">
                <a:solidFill>
                  <a:schemeClr val="bg1"/>
                </a:solidFill>
                <a:latin typeface="+mn-ea"/>
              </a:rPr>
              <a:t>的</a:t>
            </a:r>
            <a:r>
              <a:rPr lang="en-US" altLang="zh-CN" dirty="0">
                <a:solidFill>
                  <a:schemeClr val="bg1"/>
                </a:solidFill>
                <a:latin typeface="+mn-ea"/>
              </a:rPr>
              <a:t>leader</a:t>
            </a:r>
            <a:r>
              <a:rPr lang="zh-CN" altLang="en-US" dirty="0">
                <a:solidFill>
                  <a:schemeClr val="bg1"/>
                </a:solidFill>
                <a:latin typeface="+mn-ea"/>
              </a:rPr>
              <a:t>本身</a:t>
            </a:r>
            <a:r>
              <a:rPr lang="zh-CN" altLang="en-US" dirty="0" smtClean="0">
                <a:solidFill>
                  <a:schemeClr val="bg1"/>
                </a:solidFill>
                <a:latin typeface="+mn-ea"/>
              </a:rPr>
              <a:t>。</a:t>
            </a:r>
            <a:endParaRPr lang="en-US" altLang="zh-CN" dirty="0" smtClean="0">
              <a:solidFill>
                <a:schemeClr val="bg1"/>
              </a:solidFill>
              <a:latin typeface="+mn-ea"/>
            </a:endParaRPr>
          </a:p>
          <a:p>
            <a:pPr marL="285750" indent="-285750">
              <a:buFont typeface="Wingdings" panose="05000000000000000000" pitchFamily="2" charset="2"/>
              <a:buChar char="ü"/>
            </a:pPr>
            <a:endParaRPr lang="en-US" altLang="zh-CN" dirty="0">
              <a:solidFill>
                <a:schemeClr val="bg1"/>
              </a:solidFill>
              <a:latin typeface="+mn-ea"/>
            </a:endParaRPr>
          </a:p>
          <a:p>
            <a:pPr marL="285750" indent="-285750">
              <a:buFont typeface="Wingdings" panose="05000000000000000000" pitchFamily="2" charset="2"/>
              <a:buChar char="ü"/>
            </a:pPr>
            <a:r>
              <a:rPr lang="zh-CN" altLang="en-US" dirty="0">
                <a:solidFill>
                  <a:schemeClr val="bg1"/>
                </a:solidFill>
                <a:latin typeface="+mn-ea"/>
              </a:rPr>
              <a:t>所有对</a:t>
            </a:r>
            <a:r>
              <a:rPr lang="en-US" altLang="zh-CN" dirty="0">
                <a:solidFill>
                  <a:schemeClr val="bg1"/>
                </a:solidFill>
                <a:latin typeface="+mn-ea"/>
              </a:rPr>
              <a:t>partition</a:t>
            </a:r>
            <a:r>
              <a:rPr lang="zh-CN" altLang="en-US" dirty="0">
                <a:solidFill>
                  <a:schemeClr val="bg1"/>
                </a:solidFill>
                <a:latin typeface="+mn-ea"/>
              </a:rPr>
              <a:t>的读和写都通过</a:t>
            </a:r>
            <a:r>
              <a:rPr lang="en-US" altLang="zh-CN" dirty="0">
                <a:solidFill>
                  <a:schemeClr val="bg1"/>
                </a:solidFill>
                <a:latin typeface="+mn-ea"/>
              </a:rPr>
              <a:t>leader</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a:solidFill>
                <a:schemeClr val="bg1"/>
              </a:solidFill>
              <a:latin typeface="+mn-ea"/>
            </a:endParaRPr>
          </a:p>
          <a:p>
            <a:pPr marL="285750" indent="-285750">
              <a:buFont typeface="Wingdings" panose="05000000000000000000" pitchFamily="2" charset="2"/>
              <a:buChar char="ü"/>
            </a:pPr>
            <a:r>
              <a:rPr lang="en-US" altLang="zh-CN" dirty="0">
                <a:solidFill>
                  <a:schemeClr val="bg1"/>
                </a:solidFill>
                <a:latin typeface="+mn-ea"/>
              </a:rPr>
              <a:t>Followers</a:t>
            </a:r>
            <a:r>
              <a:rPr lang="zh-CN" altLang="en-US" dirty="0">
                <a:solidFill>
                  <a:schemeClr val="bg1"/>
                </a:solidFill>
                <a:latin typeface="+mn-ea"/>
              </a:rPr>
              <a:t>通过</a:t>
            </a:r>
            <a:r>
              <a:rPr lang="en-US" altLang="zh-CN" dirty="0">
                <a:solidFill>
                  <a:schemeClr val="bg1"/>
                </a:solidFill>
                <a:latin typeface="+mn-ea"/>
              </a:rPr>
              <a:t>pull</a:t>
            </a:r>
            <a:r>
              <a:rPr lang="zh-CN" altLang="en-US" dirty="0">
                <a:solidFill>
                  <a:schemeClr val="bg1"/>
                </a:solidFill>
                <a:latin typeface="+mn-ea"/>
              </a:rPr>
              <a:t>获取</a:t>
            </a:r>
            <a:r>
              <a:rPr lang="en-US" altLang="zh-CN" dirty="0">
                <a:solidFill>
                  <a:schemeClr val="bg1"/>
                </a:solidFill>
                <a:latin typeface="+mn-ea"/>
              </a:rPr>
              <a:t>leader</a:t>
            </a:r>
            <a:r>
              <a:rPr lang="zh-CN" altLang="en-US" dirty="0">
                <a:solidFill>
                  <a:schemeClr val="bg1"/>
                </a:solidFill>
                <a:latin typeface="+mn-ea"/>
              </a:rPr>
              <a:t>上</a:t>
            </a:r>
            <a:r>
              <a:rPr lang="en-US" altLang="zh-CN" dirty="0">
                <a:solidFill>
                  <a:schemeClr val="bg1"/>
                </a:solidFill>
                <a:latin typeface="+mn-ea"/>
              </a:rPr>
              <a:t>log</a:t>
            </a:r>
            <a:r>
              <a:rPr lang="zh-CN" altLang="en-US" dirty="0">
                <a:solidFill>
                  <a:schemeClr val="bg1"/>
                </a:solidFill>
                <a:latin typeface="+mn-ea"/>
              </a:rPr>
              <a:t>（</a:t>
            </a:r>
            <a:r>
              <a:rPr lang="en-US" altLang="zh-CN" dirty="0">
                <a:solidFill>
                  <a:schemeClr val="bg1"/>
                </a:solidFill>
                <a:latin typeface="+mn-ea"/>
              </a:rPr>
              <a:t>message</a:t>
            </a:r>
            <a:r>
              <a:rPr lang="zh-CN" altLang="en-US" dirty="0">
                <a:solidFill>
                  <a:schemeClr val="bg1"/>
                </a:solidFill>
                <a:latin typeface="+mn-ea"/>
              </a:rPr>
              <a:t>和</a:t>
            </a:r>
            <a:r>
              <a:rPr lang="en-US" altLang="zh-CN" dirty="0">
                <a:solidFill>
                  <a:schemeClr val="bg1"/>
                </a:solidFill>
                <a:latin typeface="+mn-ea"/>
              </a:rPr>
              <a:t>offset</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a:solidFill>
                <a:schemeClr val="bg1"/>
              </a:solidFill>
              <a:latin typeface="+mn-ea"/>
            </a:endParaRPr>
          </a:p>
          <a:p>
            <a:pPr marL="285750" indent="-285750">
              <a:buFont typeface="Wingdings" panose="05000000000000000000" pitchFamily="2" charset="2"/>
              <a:buChar char="ü"/>
            </a:pPr>
            <a:r>
              <a:rPr lang="zh-CN" altLang="en-US" dirty="0">
                <a:solidFill>
                  <a:schemeClr val="bg1"/>
                </a:solidFill>
                <a:latin typeface="+mn-ea"/>
              </a:rPr>
              <a:t>如果一个</a:t>
            </a:r>
            <a:r>
              <a:rPr lang="en-US" altLang="zh-CN" dirty="0">
                <a:solidFill>
                  <a:schemeClr val="bg1"/>
                </a:solidFill>
                <a:latin typeface="+mn-ea"/>
              </a:rPr>
              <a:t>follower</a:t>
            </a:r>
            <a:r>
              <a:rPr lang="zh-CN" altLang="en-US" dirty="0">
                <a:solidFill>
                  <a:schemeClr val="bg1"/>
                </a:solidFill>
                <a:latin typeface="+mn-ea"/>
              </a:rPr>
              <a:t>挂掉、卡住或者同步太慢，</a:t>
            </a:r>
            <a:r>
              <a:rPr lang="en-US" altLang="zh-CN" dirty="0">
                <a:solidFill>
                  <a:schemeClr val="bg1"/>
                </a:solidFill>
                <a:latin typeface="+mn-ea"/>
              </a:rPr>
              <a:t>leader</a:t>
            </a:r>
            <a:r>
              <a:rPr lang="zh-CN" altLang="en-US" dirty="0">
                <a:solidFill>
                  <a:schemeClr val="bg1"/>
                </a:solidFill>
                <a:latin typeface="+mn-ea"/>
              </a:rPr>
              <a:t>会把这个</a:t>
            </a:r>
            <a:r>
              <a:rPr lang="en-US" altLang="zh-CN" dirty="0">
                <a:solidFill>
                  <a:schemeClr val="bg1"/>
                </a:solidFill>
                <a:latin typeface="+mn-ea"/>
              </a:rPr>
              <a:t>follower</a:t>
            </a:r>
            <a:r>
              <a:rPr lang="zh-CN" altLang="en-US" dirty="0">
                <a:solidFill>
                  <a:schemeClr val="bg1"/>
                </a:solidFill>
                <a:latin typeface="+mn-ea"/>
              </a:rPr>
              <a:t>从”</a:t>
            </a:r>
            <a:r>
              <a:rPr lang="en-US" altLang="zh-CN" dirty="0">
                <a:solidFill>
                  <a:schemeClr val="bg1"/>
                </a:solidFill>
                <a:latin typeface="+mn-ea"/>
              </a:rPr>
              <a:t>in sync replicas“</a:t>
            </a:r>
            <a:r>
              <a:rPr lang="zh-CN" altLang="en-US" dirty="0">
                <a:solidFill>
                  <a:schemeClr val="bg1"/>
                </a:solidFill>
                <a:latin typeface="+mn-ea"/>
              </a:rPr>
              <a:t>（</a:t>
            </a:r>
            <a:r>
              <a:rPr lang="en-US" altLang="zh-CN" dirty="0">
                <a:solidFill>
                  <a:schemeClr val="bg1"/>
                </a:solidFill>
                <a:latin typeface="+mn-ea"/>
              </a:rPr>
              <a:t>ISR</a:t>
            </a:r>
            <a:r>
              <a:rPr lang="zh-CN" altLang="en-US" dirty="0">
                <a:solidFill>
                  <a:schemeClr val="bg1"/>
                </a:solidFill>
                <a:latin typeface="+mn-ea"/>
              </a:rPr>
              <a:t>）列表中删除</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a:solidFill>
                <a:schemeClr val="bg1"/>
              </a:solidFill>
              <a:latin typeface="+mn-ea"/>
            </a:endParaRPr>
          </a:p>
          <a:p>
            <a:pPr marL="285750" indent="-285750">
              <a:buFont typeface="Wingdings" panose="05000000000000000000" pitchFamily="2" charset="2"/>
              <a:buChar char="ü"/>
            </a:pPr>
            <a:r>
              <a:rPr lang="zh-CN" altLang="en-US" dirty="0">
                <a:solidFill>
                  <a:schemeClr val="bg1"/>
                </a:solidFill>
                <a:latin typeface="+mn-ea"/>
              </a:rPr>
              <a:t>当所有的”</a:t>
            </a:r>
            <a:r>
              <a:rPr lang="en-US" altLang="zh-CN" dirty="0">
                <a:solidFill>
                  <a:schemeClr val="bg1"/>
                </a:solidFill>
                <a:latin typeface="+mn-ea"/>
              </a:rPr>
              <a:t>in sync replicas“</a:t>
            </a:r>
            <a:r>
              <a:rPr lang="zh-CN" altLang="en-US" dirty="0">
                <a:solidFill>
                  <a:schemeClr val="bg1"/>
                </a:solidFill>
                <a:latin typeface="+mn-ea"/>
              </a:rPr>
              <a:t>的</a:t>
            </a:r>
            <a:r>
              <a:rPr lang="en-US" altLang="zh-CN" dirty="0">
                <a:solidFill>
                  <a:schemeClr val="bg1"/>
                </a:solidFill>
                <a:latin typeface="+mn-ea"/>
              </a:rPr>
              <a:t>follower</a:t>
            </a:r>
            <a:r>
              <a:rPr lang="zh-CN" altLang="en-US" dirty="0">
                <a:solidFill>
                  <a:schemeClr val="bg1"/>
                </a:solidFill>
                <a:latin typeface="+mn-ea"/>
              </a:rPr>
              <a:t>把一个消息写入到自己的</a:t>
            </a:r>
            <a:r>
              <a:rPr lang="en-US" altLang="zh-CN" dirty="0">
                <a:solidFill>
                  <a:schemeClr val="bg1"/>
                </a:solidFill>
                <a:latin typeface="+mn-ea"/>
              </a:rPr>
              <a:t>log</a:t>
            </a:r>
            <a:r>
              <a:rPr lang="zh-CN" altLang="en-US" dirty="0">
                <a:solidFill>
                  <a:schemeClr val="bg1"/>
                </a:solidFill>
                <a:latin typeface="+mn-ea"/>
              </a:rPr>
              <a:t>中时，这个消息才被认为是”</a:t>
            </a:r>
            <a:r>
              <a:rPr lang="en-US" altLang="zh-CN" dirty="0">
                <a:solidFill>
                  <a:schemeClr val="bg1"/>
                </a:solidFill>
                <a:latin typeface="+mn-ea"/>
              </a:rPr>
              <a:t>committed“</a:t>
            </a:r>
            <a:r>
              <a:rPr lang="zh-CN" altLang="en-US" dirty="0">
                <a:solidFill>
                  <a:schemeClr val="bg1"/>
                </a:solidFill>
                <a:latin typeface="+mn-ea"/>
              </a:rPr>
              <a:t>的。</a:t>
            </a:r>
            <a:endParaRPr lang="zh-CN" altLang="en-US" dirty="0" smtClean="0">
              <a:solidFill>
                <a:schemeClr val="bg1"/>
              </a:solidFill>
              <a:latin typeface="+mn-ea"/>
            </a:endParaRPr>
          </a:p>
        </p:txBody>
      </p:sp>
    </p:spTree>
    <p:extLst>
      <p:ext uri="{BB962C8B-B14F-4D97-AF65-F5344CB8AC3E}">
        <p14:creationId xmlns:p14="http://schemas.microsoft.com/office/powerpoint/2010/main" val="4222224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842238"/>
            <a:ext cx="5339923" cy="584775"/>
          </a:xfrm>
          <a:prstGeom prst="rect">
            <a:avLst/>
          </a:prstGeom>
        </p:spPr>
        <p:txBody>
          <a:bodyPr wrap="none">
            <a:spAutoFit/>
          </a:bodyPr>
          <a:lstStyle/>
          <a:p>
            <a:r>
              <a:rPr lang="zh-CN" altLang="zh-CN" sz="3200" dirty="0">
                <a:solidFill>
                  <a:schemeClr val="bg1"/>
                </a:solidFill>
              </a:rPr>
              <a:t>日志压缩（</a:t>
            </a:r>
            <a:r>
              <a:rPr lang="en-US" altLang="zh-CN" sz="3200" dirty="0">
                <a:solidFill>
                  <a:schemeClr val="bg1"/>
                </a:solidFill>
              </a:rPr>
              <a:t>Log Compaction</a:t>
            </a:r>
            <a:r>
              <a:rPr lang="zh-CN" altLang="zh-CN" sz="3200" dirty="0">
                <a:solidFill>
                  <a:schemeClr val="bg1"/>
                </a:solidFill>
              </a:rPr>
              <a:t>）</a:t>
            </a:r>
          </a:p>
        </p:txBody>
      </p:sp>
      <p:pic>
        <p:nvPicPr>
          <p:cNvPr id="3074" name="Picture 2" descr="https://images2015.cnblogs.com/blog/37237/201612/37237-20161208223525960-2209244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43" y="2399120"/>
            <a:ext cx="5994936" cy="40174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9643" y="1738727"/>
            <a:ext cx="5440272" cy="369332"/>
          </a:xfrm>
          <a:prstGeom prst="rect">
            <a:avLst/>
          </a:prstGeom>
          <a:noFill/>
        </p:spPr>
        <p:txBody>
          <a:bodyPr wrap="none" rtlCol="0">
            <a:spAutoFit/>
          </a:bodyPr>
          <a:lstStyle/>
          <a:p>
            <a:r>
              <a:rPr lang="zh-CN" altLang="en-US" dirty="0">
                <a:solidFill>
                  <a:schemeClr val="bg1"/>
                </a:solidFill>
                <a:latin typeface="+mn-ea"/>
              </a:rPr>
              <a:t>将数据压缩，只保留每个</a:t>
            </a:r>
            <a:r>
              <a:rPr lang="en-US" altLang="zh-CN" dirty="0">
                <a:solidFill>
                  <a:schemeClr val="bg1"/>
                </a:solidFill>
                <a:latin typeface="+mn-ea"/>
              </a:rPr>
              <a:t>key</a:t>
            </a:r>
            <a:r>
              <a:rPr lang="zh-CN" altLang="en-US" dirty="0">
                <a:solidFill>
                  <a:schemeClr val="bg1"/>
                </a:solidFill>
                <a:latin typeface="+mn-ea"/>
              </a:rPr>
              <a:t>最后一个版本的数据。</a:t>
            </a:r>
            <a:endParaRPr lang="zh-CN" altLang="en-US" dirty="0" smtClean="0">
              <a:solidFill>
                <a:schemeClr val="bg1"/>
              </a:solidFill>
              <a:latin typeface="+mn-ea"/>
            </a:endParaRPr>
          </a:p>
        </p:txBody>
      </p:sp>
      <p:sp>
        <p:nvSpPr>
          <p:cNvPr id="5" name="TextBox 4"/>
          <p:cNvSpPr txBox="1"/>
          <p:nvPr/>
        </p:nvSpPr>
        <p:spPr>
          <a:xfrm>
            <a:off x="7189076" y="2399120"/>
            <a:ext cx="4524703" cy="2585323"/>
          </a:xfrm>
          <a:prstGeom prst="rect">
            <a:avLst/>
          </a:prstGeom>
          <a:noFill/>
        </p:spPr>
        <p:txBody>
          <a:bodyPr wrap="square" rtlCol="0">
            <a:spAutoFit/>
          </a:bodyPr>
          <a:lstStyle/>
          <a:p>
            <a:pPr marL="342900" indent="-342900">
              <a:buFont typeface="+mj-ea"/>
              <a:buAutoNum type="circleNumDbPlain"/>
            </a:pPr>
            <a:r>
              <a:rPr lang="zh-CN" altLang="en-US" dirty="0">
                <a:solidFill>
                  <a:schemeClr val="bg1"/>
                </a:solidFill>
                <a:latin typeface="+mn-ea"/>
              </a:rPr>
              <a:t>针对一个</a:t>
            </a:r>
            <a:r>
              <a:rPr lang="en-US" altLang="zh-CN" dirty="0">
                <a:solidFill>
                  <a:schemeClr val="bg1"/>
                </a:solidFill>
                <a:latin typeface="+mn-ea"/>
              </a:rPr>
              <a:t>topic</a:t>
            </a:r>
            <a:r>
              <a:rPr lang="zh-CN" altLang="en-US" dirty="0">
                <a:solidFill>
                  <a:schemeClr val="bg1"/>
                </a:solidFill>
                <a:latin typeface="+mn-ea"/>
              </a:rPr>
              <a:t>的</a:t>
            </a:r>
            <a:r>
              <a:rPr lang="en-US" altLang="zh-CN" dirty="0">
                <a:solidFill>
                  <a:schemeClr val="bg1"/>
                </a:solidFill>
                <a:latin typeface="+mn-ea"/>
              </a:rPr>
              <a:t>partition</a:t>
            </a:r>
            <a:r>
              <a:rPr lang="zh-CN" altLang="en-US" dirty="0">
                <a:solidFill>
                  <a:schemeClr val="bg1"/>
                </a:solidFill>
                <a:latin typeface="+mn-ea"/>
              </a:rPr>
              <a:t>，压缩使得</a:t>
            </a:r>
            <a:r>
              <a:rPr lang="en-US" altLang="zh-CN" dirty="0">
                <a:solidFill>
                  <a:schemeClr val="bg1"/>
                </a:solidFill>
                <a:latin typeface="+mn-ea"/>
              </a:rPr>
              <a:t>Kafka</a:t>
            </a:r>
            <a:r>
              <a:rPr lang="zh-CN" altLang="en-US" dirty="0">
                <a:solidFill>
                  <a:schemeClr val="bg1"/>
                </a:solidFill>
                <a:latin typeface="+mn-ea"/>
              </a:rPr>
              <a:t>至少</a:t>
            </a:r>
            <a:r>
              <a:rPr lang="zh-CN" altLang="en-US" dirty="0" smtClean="0">
                <a:solidFill>
                  <a:schemeClr val="bg1"/>
                </a:solidFill>
                <a:latin typeface="+mn-ea"/>
              </a:rPr>
              <a:t>知道</a:t>
            </a:r>
            <a:r>
              <a:rPr lang="zh-CN" altLang="en-US" dirty="0">
                <a:solidFill>
                  <a:schemeClr val="bg1"/>
                </a:solidFill>
                <a:latin typeface="+mn-ea"/>
              </a:rPr>
              <a:t>每个</a:t>
            </a:r>
            <a:r>
              <a:rPr lang="en-US" altLang="zh-CN" dirty="0">
                <a:solidFill>
                  <a:schemeClr val="bg1"/>
                </a:solidFill>
                <a:latin typeface="+mn-ea"/>
              </a:rPr>
              <a:t>key</a:t>
            </a:r>
            <a:r>
              <a:rPr lang="zh-CN" altLang="en-US" dirty="0">
                <a:solidFill>
                  <a:schemeClr val="bg1"/>
                </a:solidFill>
                <a:latin typeface="+mn-ea"/>
              </a:rPr>
              <a:t>对应的最后一个值</a:t>
            </a:r>
            <a:r>
              <a:rPr lang="zh-CN" altLang="en-US" dirty="0" smtClean="0">
                <a:solidFill>
                  <a:schemeClr val="bg1"/>
                </a:solidFill>
                <a:latin typeface="+mn-ea"/>
              </a:rPr>
              <a:t>。</a:t>
            </a:r>
            <a:endParaRPr lang="en-US" altLang="zh-CN" dirty="0">
              <a:solidFill>
                <a:schemeClr val="bg1"/>
              </a:solidFill>
              <a:latin typeface="+mn-ea"/>
            </a:endParaRPr>
          </a:p>
          <a:p>
            <a:pPr marL="342900" indent="-342900">
              <a:buFont typeface="+mj-ea"/>
              <a:buAutoNum type="circleNumDbPlain"/>
            </a:pPr>
            <a:endParaRPr lang="en-US" altLang="zh-CN" dirty="0" smtClean="0">
              <a:solidFill>
                <a:schemeClr val="bg1"/>
              </a:solidFill>
              <a:latin typeface="+mn-ea"/>
            </a:endParaRPr>
          </a:p>
          <a:p>
            <a:pPr marL="342900" indent="-342900">
              <a:buFont typeface="+mj-ea"/>
              <a:buAutoNum type="circleNumDbPlain"/>
            </a:pPr>
            <a:r>
              <a:rPr lang="zh-CN" altLang="en-US" dirty="0">
                <a:solidFill>
                  <a:schemeClr val="bg1"/>
                </a:solidFill>
                <a:latin typeface="+mn-ea"/>
              </a:rPr>
              <a:t>压缩不会重排序消息</a:t>
            </a:r>
            <a:r>
              <a:rPr lang="zh-CN" altLang="en-US" dirty="0" smtClean="0">
                <a:solidFill>
                  <a:schemeClr val="bg1"/>
                </a:solidFill>
                <a:latin typeface="+mn-ea"/>
              </a:rPr>
              <a:t>。</a:t>
            </a:r>
            <a:endParaRPr lang="en-US" altLang="zh-CN" dirty="0" smtClean="0">
              <a:solidFill>
                <a:schemeClr val="bg1"/>
              </a:solidFill>
              <a:latin typeface="+mn-ea"/>
            </a:endParaRPr>
          </a:p>
          <a:p>
            <a:pPr marL="342900" indent="-342900">
              <a:buFont typeface="+mj-ea"/>
              <a:buAutoNum type="circleNumDbPlain"/>
            </a:pPr>
            <a:endParaRPr lang="en-US" altLang="zh-CN" dirty="0">
              <a:solidFill>
                <a:schemeClr val="bg1"/>
              </a:solidFill>
              <a:latin typeface="+mn-ea"/>
            </a:endParaRPr>
          </a:p>
          <a:p>
            <a:pPr marL="342900" indent="-342900">
              <a:buFont typeface="+mj-ea"/>
              <a:buAutoNum type="circleNumDbPlain"/>
            </a:pPr>
            <a:r>
              <a:rPr lang="zh-CN" altLang="en-US" dirty="0">
                <a:solidFill>
                  <a:schemeClr val="bg1"/>
                </a:solidFill>
                <a:latin typeface="+mn-ea"/>
              </a:rPr>
              <a:t>消息的</a:t>
            </a:r>
            <a:r>
              <a:rPr lang="en-US" altLang="zh-CN" dirty="0">
                <a:solidFill>
                  <a:schemeClr val="bg1"/>
                </a:solidFill>
                <a:latin typeface="+mn-ea"/>
              </a:rPr>
              <a:t>offset</a:t>
            </a:r>
            <a:r>
              <a:rPr lang="zh-CN" altLang="en-US" dirty="0">
                <a:solidFill>
                  <a:schemeClr val="bg1"/>
                </a:solidFill>
                <a:latin typeface="+mn-ea"/>
              </a:rPr>
              <a:t>是不会变的</a:t>
            </a:r>
            <a:r>
              <a:rPr lang="zh-CN" altLang="en-US" dirty="0" smtClean="0">
                <a:solidFill>
                  <a:schemeClr val="bg1"/>
                </a:solidFill>
                <a:latin typeface="+mn-ea"/>
              </a:rPr>
              <a:t>。</a:t>
            </a:r>
            <a:endParaRPr lang="en-US" altLang="zh-CN" dirty="0" smtClean="0">
              <a:solidFill>
                <a:schemeClr val="bg1"/>
              </a:solidFill>
              <a:latin typeface="+mn-ea"/>
            </a:endParaRPr>
          </a:p>
          <a:p>
            <a:pPr marL="342900" indent="-342900">
              <a:buFont typeface="+mj-ea"/>
              <a:buAutoNum type="circleNumDbPlain"/>
            </a:pPr>
            <a:endParaRPr lang="en-US" altLang="zh-CN" dirty="0">
              <a:solidFill>
                <a:schemeClr val="bg1"/>
              </a:solidFill>
              <a:latin typeface="+mn-ea"/>
            </a:endParaRPr>
          </a:p>
          <a:p>
            <a:pPr marL="342900" indent="-342900">
              <a:buFont typeface="+mj-ea"/>
              <a:buAutoNum type="circleNumDbPlain"/>
            </a:pPr>
            <a:r>
              <a:rPr lang="zh-CN" altLang="en-US" dirty="0">
                <a:solidFill>
                  <a:schemeClr val="bg1"/>
                </a:solidFill>
                <a:latin typeface="+mn-ea"/>
              </a:rPr>
              <a:t>消息的</a:t>
            </a:r>
            <a:r>
              <a:rPr lang="en-US" altLang="zh-CN" dirty="0">
                <a:solidFill>
                  <a:schemeClr val="bg1"/>
                </a:solidFill>
                <a:latin typeface="+mn-ea"/>
              </a:rPr>
              <a:t>offset</a:t>
            </a:r>
            <a:r>
              <a:rPr lang="zh-CN" altLang="en-US" dirty="0">
                <a:solidFill>
                  <a:schemeClr val="bg1"/>
                </a:solidFill>
                <a:latin typeface="+mn-ea"/>
              </a:rPr>
              <a:t>是顺序的</a:t>
            </a:r>
            <a:r>
              <a:rPr lang="zh-CN" altLang="en-US" dirty="0" smtClean="0">
                <a:solidFill>
                  <a:schemeClr val="bg1"/>
                </a:solidFill>
                <a:latin typeface="+mn-ea"/>
              </a:rPr>
              <a:t>。</a:t>
            </a:r>
            <a:endParaRPr lang="en-US" altLang="zh-CN" dirty="0" smtClean="0">
              <a:solidFill>
                <a:schemeClr val="bg1"/>
              </a:solidFill>
              <a:latin typeface="+mn-ea"/>
            </a:endParaRPr>
          </a:p>
        </p:txBody>
      </p:sp>
    </p:spTree>
    <p:extLst>
      <p:ext uri="{BB962C8B-B14F-4D97-AF65-F5344CB8AC3E}">
        <p14:creationId xmlns:p14="http://schemas.microsoft.com/office/powerpoint/2010/main" val="1021229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7403275" cy="668027"/>
          </a:xfrm>
        </p:spPr>
        <p:txBody>
          <a:bodyPr>
            <a:normAutofit fontScale="90000"/>
          </a:bodyPr>
          <a:lstStyle/>
          <a:p>
            <a:r>
              <a:rPr lang="zh-CN" altLang="en-US" dirty="0" smtClean="0">
                <a:solidFill>
                  <a:schemeClr val="bg1"/>
                </a:solidFill>
              </a:rPr>
              <a:t>为什么使用</a:t>
            </a:r>
            <a:r>
              <a:rPr lang="en-US" altLang="zh-CN" dirty="0" smtClean="0">
                <a:solidFill>
                  <a:schemeClr val="bg1"/>
                </a:solidFill>
              </a:rPr>
              <a:t>KAFKA</a:t>
            </a:r>
            <a:r>
              <a:rPr lang="zh-CN" altLang="en-US" dirty="0" smtClean="0">
                <a:solidFill>
                  <a:schemeClr val="bg1"/>
                </a:solidFill>
              </a:rPr>
              <a:t>？</a:t>
            </a:r>
            <a:endParaRPr lang="zh-CN" altLang="en-US" dirty="0">
              <a:solidFill>
                <a:schemeClr val="bg1"/>
              </a:solidFill>
            </a:endParaRPr>
          </a:p>
        </p:txBody>
      </p:sp>
      <p:sp>
        <p:nvSpPr>
          <p:cNvPr id="3" name="TextBox 2"/>
          <p:cNvSpPr txBox="1"/>
          <p:nvPr/>
        </p:nvSpPr>
        <p:spPr>
          <a:xfrm>
            <a:off x="855023" y="1364463"/>
            <a:ext cx="8956298" cy="369332"/>
          </a:xfrm>
          <a:prstGeom prst="rect">
            <a:avLst/>
          </a:prstGeom>
          <a:noFill/>
        </p:spPr>
        <p:txBody>
          <a:bodyPr wrap="none" rtlCol="0">
            <a:spAutoFit/>
          </a:bodyPr>
          <a:lstStyle/>
          <a:p>
            <a:r>
              <a:rPr lang="zh-CN" altLang="en-US" dirty="0">
                <a:solidFill>
                  <a:schemeClr val="bg1"/>
                </a:solidFill>
              </a:rPr>
              <a:t>在我们大量使用分布式数据库、分布式计算集群的时候，是否会遇到这样的一些问题：</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xmlns="" id="{08EE432A-0AD3-42A9-9660-D06FD05BFBF2}"/>
              </a:ext>
            </a:extLst>
          </p:cNvPr>
          <p:cNvGrpSpPr/>
          <p:nvPr/>
        </p:nvGrpSpPr>
        <p:grpSpPr>
          <a:xfrm>
            <a:off x="4952464" y="2683916"/>
            <a:ext cx="1728535" cy="2181055"/>
            <a:chOff x="4722388" y="2217925"/>
            <a:chExt cx="2796105" cy="3528106"/>
          </a:xfrm>
        </p:grpSpPr>
        <p:grpSp>
          <p:nvGrpSpPr>
            <p:cNvPr id="5" name="Group 28">
              <a:extLst>
                <a:ext uri="{FF2B5EF4-FFF2-40B4-BE49-F238E27FC236}">
                  <a16:creationId xmlns:a16="http://schemas.microsoft.com/office/drawing/2014/main" xmlns="" id="{C38DC7CF-2F0C-4B33-8951-A5D5632A3110}"/>
                </a:ext>
              </a:extLst>
            </p:cNvPr>
            <p:cNvGrpSpPr/>
            <p:nvPr/>
          </p:nvGrpSpPr>
          <p:grpSpPr>
            <a:xfrm>
              <a:off x="5158163" y="2748051"/>
              <a:ext cx="1875408" cy="2395677"/>
              <a:chOff x="3855015" y="1605266"/>
              <a:chExt cx="1406556" cy="1858968"/>
            </a:xfrm>
            <a:solidFill>
              <a:srgbClr val="0F6FC6"/>
            </a:solidFill>
          </p:grpSpPr>
          <p:sp>
            <p:nvSpPr>
              <p:cNvPr id="22" name="Freeform 9">
                <a:extLst>
                  <a:ext uri="{FF2B5EF4-FFF2-40B4-BE49-F238E27FC236}">
                    <a16:creationId xmlns:a16="http://schemas.microsoft.com/office/drawing/2014/main" xmlns="" id="{79A44A01-D31F-4517-AEDD-F6F3C1C05052}"/>
                  </a:ext>
                </a:extLst>
              </p:cNvPr>
              <p:cNvSpPr>
                <a:spLocks/>
              </p:cNvSpPr>
              <p:nvPr/>
            </p:nvSpPr>
            <p:spPr bwMode="auto">
              <a:xfrm>
                <a:off x="3855015" y="1605266"/>
                <a:ext cx="1393801" cy="1824952"/>
              </a:xfrm>
              <a:custGeom>
                <a:avLst/>
                <a:gdLst>
                  <a:gd name="T0" fmla="*/ 60 w 325"/>
                  <a:gd name="T1" fmla="*/ 58 h 426"/>
                  <a:gd name="T2" fmla="*/ 163 w 325"/>
                  <a:gd name="T3" fmla="*/ 11 h 426"/>
                  <a:gd name="T4" fmla="*/ 315 w 325"/>
                  <a:gd name="T5" fmla="*/ 105 h 426"/>
                  <a:gd name="T6" fmla="*/ 315 w 325"/>
                  <a:gd name="T7" fmla="*/ 215 h 426"/>
                  <a:gd name="T8" fmla="*/ 272 w 325"/>
                  <a:gd name="T9" fmla="*/ 310 h 426"/>
                  <a:gd name="T10" fmla="*/ 244 w 325"/>
                  <a:gd name="T11" fmla="*/ 389 h 426"/>
                  <a:gd name="T12" fmla="*/ 226 w 325"/>
                  <a:gd name="T13" fmla="*/ 426 h 426"/>
                  <a:gd name="T14" fmla="*/ 116 w 325"/>
                  <a:gd name="T15" fmla="*/ 426 h 426"/>
                  <a:gd name="T16" fmla="*/ 96 w 325"/>
                  <a:gd name="T17" fmla="*/ 396 h 426"/>
                  <a:gd name="T18" fmla="*/ 60 w 325"/>
                  <a:gd name="T19" fmla="*/ 297 h 426"/>
                  <a:gd name="T20" fmla="*/ 18 w 325"/>
                  <a:gd name="T21" fmla="*/ 178 h 426"/>
                  <a:gd name="T22" fmla="*/ 60 w 325"/>
                  <a:gd name="T23" fmla="*/ 5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5" h="426">
                    <a:moveTo>
                      <a:pt x="60" y="58"/>
                    </a:moveTo>
                    <a:cubicBezTo>
                      <a:pt x="60" y="58"/>
                      <a:pt x="104" y="15"/>
                      <a:pt x="163" y="11"/>
                    </a:cubicBezTo>
                    <a:cubicBezTo>
                      <a:pt x="163" y="11"/>
                      <a:pt x="263" y="0"/>
                      <a:pt x="315" y="105"/>
                    </a:cubicBezTo>
                    <a:cubicBezTo>
                      <a:pt x="315" y="105"/>
                      <a:pt x="325" y="179"/>
                      <a:pt x="315" y="215"/>
                    </a:cubicBezTo>
                    <a:cubicBezTo>
                      <a:pt x="315" y="215"/>
                      <a:pt x="271" y="302"/>
                      <a:pt x="272" y="310"/>
                    </a:cubicBezTo>
                    <a:cubicBezTo>
                      <a:pt x="244" y="389"/>
                      <a:pt x="244" y="389"/>
                      <a:pt x="244" y="389"/>
                    </a:cubicBezTo>
                    <a:cubicBezTo>
                      <a:pt x="244" y="389"/>
                      <a:pt x="241" y="426"/>
                      <a:pt x="226" y="426"/>
                    </a:cubicBezTo>
                    <a:cubicBezTo>
                      <a:pt x="116" y="426"/>
                      <a:pt x="116" y="426"/>
                      <a:pt x="116" y="426"/>
                    </a:cubicBezTo>
                    <a:cubicBezTo>
                      <a:pt x="116" y="426"/>
                      <a:pt x="96" y="426"/>
                      <a:pt x="96" y="396"/>
                    </a:cubicBezTo>
                    <a:cubicBezTo>
                      <a:pt x="96" y="396"/>
                      <a:pt x="74" y="318"/>
                      <a:pt x="60" y="297"/>
                    </a:cubicBezTo>
                    <a:cubicBezTo>
                      <a:pt x="60" y="297"/>
                      <a:pt x="18" y="207"/>
                      <a:pt x="18" y="178"/>
                    </a:cubicBezTo>
                    <a:cubicBezTo>
                      <a:pt x="18" y="178"/>
                      <a:pt x="0" y="125"/>
                      <a:pt x="60" y="58"/>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3" name="Freeform 22">
                <a:extLst>
                  <a:ext uri="{FF2B5EF4-FFF2-40B4-BE49-F238E27FC236}">
                    <a16:creationId xmlns:a16="http://schemas.microsoft.com/office/drawing/2014/main" xmlns="" id="{3942B85E-BFB4-4EF6-A7DB-D5071F6600D1}"/>
                  </a:ext>
                </a:extLst>
              </p:cNvPr>
              <p:cNvSpPr>
                <a:spLocks noEditPoints="1"/>
              </p:cNvSpPr>
              <p:nvPr/>
            </p:nvSpPr>
            <p:spPr bwMode="auto">
              <a:xfrm>
                <a:off x="3885629" y="1626526"/>
                <a:ext cx="1375942" cy="183770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sp>
          <p:nvSpPr>
            <p:cNvPr id="6" name="Freeform 5">
              <a:extLst>
                <a:ext uri="{FF2B5EF4-FFF2-40B4-BE49-F238E27FC236}">
                  <a16:creationId xmlns:a16="http://schemas.microsoft.com/office/drawing/2014/main" xmlns="" id="{33525527-4C17-4EEF-9028-1429519AA34D}"/>
                </a:ext>
              </a:extLst>
            </p:cNvPr>
            <p:cNvSpPr>
              <a:spLocks/>
            </p:cNvSpPr>
            <p:nvPr/>
          </p:nvSpPr>
          <p:spPr bwMode="auto">
            <a:xfrm>
              <a:off x="5723588" y="5143728"/>
              <a:ext cx="794837" cy="114520"/>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7" name="Freeform 6">
              <a:extLst>
                <a:ext uri="{FF2B5EF4-FFF2-40B4-BE49-F238E27FC236}">
                  <a16:creationId xmlns:a16="http://schemas.microsoft.com/office/drawing/2014/main" xmlns="" id="{63B0FECD-82E3-4B14-8F15-FDA03C5F7A2A}"/>
                </a:ext>
              </a:extLst>
            </p:cNvPr>
            <p:cNvSpPr>
              <a:spLocks/>
            </p:cNvSpPr>
            <p:nvPr/>
          </p:nvSpPr>
          <p:spPr bwMode="auto">
            <a:xfrm>
              <a:off x="5746264" y="5309272"/>
              <a:ext cx="748349" cy="125859"/>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8" name="Freeform 7">
              <a:extLst>
                <a:ext uri="{FF2B5EF4-FFF2-40B4-BE49-F238E27FC236}">
                  <a16:creationId xmlns:a16="http://schemas.microsoft.com/office/drawing/2014/main" xmlns="" id="{57197BFC-0664-4423-8F9B-92A94540E3D1}"/>
                </a:ext>
              </a:extLst>
            </p:cNvPr>
            <p:cNvSpPr>
              <a:spLocks/>
            </p:cNvSpPr>
            <p:nvPr/>
          </p:nvSpPr>
          <p:spPr bwMode="auto">
            <a:xfrm>
              <a:off x="5791619" y="5480486"/>
              <a:ext cx="657640" cy="105671"/>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9" name="Freeform 8">
              <a:extLst>
                <a:ext uri="{FF2B5EF4-FFF2-40B4-BE49-F238E27FC236}">
                  <a16:creationId xmlns:a16="http://schemas.microsoft.com/office/drawing/2014/main" xmlns="" id="{3A00BE6E-43C0-4A56-884F-8D6BCEF3A63A}"/>
                </a:ext>
              </a:extLst>
            </p:cNvPr>
            <p:cNvSpPr>
              <a:spLocks/>
            </p:cNvSpPr>
            <p:nvPr/>
          </p:nvSpPr>
          <p:spPr bwMode="auto">
            <a:xfrm>
              <a:off x="5911808" y="5631511"/>
              <a:ext cx="417261" cy="114520"/>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solidFill>
              <a:srgbClr val="F7F7F7">
                <a:lumMod val="85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0" name="Freeform 11">
              <a:extLst>
                <a:ext uri="{FF2B5EF4-FFF2-40B4-BE49-F238E27FC236}">
                  <a16:creationId xmlns:a16="http://schemas.microsoft.com/office/drawing/2014/main" xmlns="" id="{D37AFDE6-E159-4D36-93B6-95E9C80AC954}"/>
                </a:ext>
              </a:extLst>
            </p:cNvPr>
            <p:cNvSpPr>
              <a:spLocks/>
            </p:cNvSpPr>
            <p:nvPr/>
          </p:nvSpPr>
          <p:spPr bwMode="auto">
            <a:xfrm>
              <a:off x="5688437" y="3845666"/>
              <a:ext cx="886680" cy="1193957"/>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solidFill>
              <a:srgbClr val="44546A">
                <a:lumMod val="50000"/>
                <a:alpha val="33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nvGrpSpPr>
            <p:cNvPr id="11" name="Group 29">
              <a:extLst>
                <a:ext uri="{FF2B5EF4-FFF2-40B4-BE49-F238E27FC236}">
                  <a16:creationId xmlns:a16="http://schemas.microsoft.com/office/drawing/2014/main" xmlns="" id="{4C4481B0-3CF0-4FAD-B55E-97A7F0F2431B}"/>
                </a:ext>
              </a:extLst>
            </p:cNvPr>
            <p:cNvGrpSpPr/>
            <p:nvPr/>
          </p:nvGrpSpPr>
          <p:grpSpPr>
            <a:xfrm>
              <a:off x="4722388" y="2217925"/>
              <a:ext cx="2796105" cy="2107851"/>
              <a:chOff x="3525061" y="1210682"/>
              <a:chExt cx="2097079" cy="1580888"/>
            </a:xfrm>
            <a:solidFill>
              <a:srgbClr val="00B0F0"/>
            </a:solidFill>
          </p:grpSpPr>
          <p:sp>
            <p:nvSpPr>
              <p:cNvPr id="13" name="Freeform 12">
                <a:extLst>
                  <a:ext uri="{FF2B5EF4-FFF2-40B4-BE49-F238E27FC236}">
                    <a16:creationId xmlns:a16="http://schemas.microsoft.com/office/drawing/2014/main" xmlns="" id="{0DA6333C-D21D-46B0-BFA3-0C514BF7D7D6}"/>
                  </a:ext>
                </a:extLst>
              </p:cNvPr>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4" name="Freeform 13">
                <a:extLst>
                  <a:ext uri="{FF2B5EF4-FFF2-40B4-BE49-F238E27FC236}">
                    <a16:creationId xmlns:a16="http://schemas.microsoft.com/office/drawing/2014/main" xmlns="" id="{3C6B4E2A-3FB1-477B-9820-BAAEA9621BC5}"/>
                  </a:ext>
                </a:extLst>
              </p:cNvPr>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5" name="Freeform 14">
                <a:extLst>
                  <a:ext uri="{FF2B5EF4-FFF2-40B4-BE49-F238E27FC236}">
                    <a16:creationId xmlns:a16="http://schemas.microsoft.com/office/drawing/2014/main" xmlns="" id="{85CFEEAA-47D3-49F9-9560-99122E8D4E55}"/>
                  </a:ext>
                </a:extLst>
              </p:cNvPr>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6" name="Freeform 15">
                <a:extLst>
                  <a:ext uri="{FF2B5EF4-FFF2-40B4-BE49-F238E27FC236}">
                    <a16:creationId xmlns:a16="http://schemas.microsoft.com/office/drawing/2014/main" xmlns="" id="{C9419AFF-31E3-47B3-8C7E-125ACD6A0C0D}"/>
                  </a:ext>
                </a:extLst>
              </p:cNvPr>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7" name="Freeform 16">
                <a:extLst>
                  <a:ext uri="{FF2B5EF4-FFF2-40B4-BE49-F238E27FC236}">
                    <a16:creationId xmlns:a16="http://schemas.microsoft.com/office/drawing/2014/main" xmlns="" id="{D82AC926-011D-4086-A27A-C269E8287086}"/>
                  </a:ext>
                </a:extLst>
              </p:cNvPr>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8" name="Freeform 17">
                <a:extLst>
                  <a:ext uri="{FF2B5EF4-FFF2-40B4-BE49-F238E27FC236}">
                    <a16:creationId xmlns:a16="http://schemas.microsoft.com/office/drawing/2014/main" xmlns="" id="{180333DC-5F64-4D0F-9DE6-6AA1FE117C22}"/>
                  </a:ext>
                </a:extLst>
              </p:cNvPr>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9" name="Freeform 18">
                <a:extLst>
                  <a:ext uri="{FF2B5EF4-FFF2-40B4-BE49-F238E27FC236}">
                    <a16:creationId xmlns:a16="http://schemas.microsoft.com/office/drawing/2014/main" xmlns="" id="{31C41EF0-369E-4B14-8F04-BE533FFF0124}"/>
                  </a:ext>
                </a:extLst>
              </p:cNvPr>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0" name="Freeform 19">
                <a:extLst>
                  <a:ext uri="{FF2B5EF4-FFF2-40B4-BE49-F238E27FC236}">
                    <a16:creationId xmlns:a16="http://schemas.microsoft.com/office/drawing/2014/main" xmlns="" id="{E57C6130-3D84-47F2-8266-ABE4B4F0D7C6}"/>
                  </a:ext>
                </a:extLst>
              </p:cNvPr>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1" name="Freeform 20">
                <a:extLst>
                  <a:ext uri="{FF2B5EF4-FFF2-40B4-BE49-F238E27FC236}">
                    <a16:creationId xmlns:a16="http://schemas.microsoft.com/office/drawing/2014/main" xmlns="" id="{86E24986-0B77-48C0-9325-D7E40108F08B}"/>
                  </a:ext>
                </a:extLst>
              </p:cNvPr>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sp>
          <p:nvSpPr>
            <p:cNvPr id="12" name="Freeform 21">
              <a:extLst>
                <a:ext uri="{FF2B5EF4-FFF2-40B4-BE49-F238E27FC236}">
                  <a16:creationId xmlns:a16="http://schemas.microsoft.com/office/drawing/2014/main" xmlns="" id="{A7B03623-1DF3-4BB6-901C-855C254955CB}"/>
                </a:ext>
              </a:extLst>
            </p:cNvPr>
            <p:cNvSpPr>
              <a:spLocks/>
            </p:cNvSpPr>
            <p:nvPr/>
          </p:nvSpPr>
          <p:spPr bwMode="auto">
            <a:xfrm>
              <a:off x="5280247" y="3242624"/>
              <a:ext cx="331088" cy="784659"/>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solidFill>
              <a:srgbClr val="F7F7F7">
                <a:alpha val="50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grpSp>
      <p:sp>
        <p:nvSpPr>
          <p:cNvPr id="24" name="Oval 65">
            <a:extLst>
              <a:ext uri="{FF2B5EF4-FFF2-40B4-BE49-F238E27FC236}">
                <a16:creationId xmlns:a16="http://schemas.microsoft.com/office/drawing/2014/main" xmlns="" id="{E5D3EE4D-E9A9-495B-B350-3667B2F0933B}"/>
              </a:ext>
            </a:extLst>
          </p:cNvPr>
          <p:cNvSpPr>
            <a:spLocks noChangeAspect="1"/>
          </p:cNvSpPr>
          <p:nvPr/>
        </p:nvSpPr>
        <p:spPr>
          <a:xfrm>
            <a:off x="3363312" y="2382216"/>
            <a:ext cx="725793" cy="725793"/>
          </a:xfrm>
          <a:prstGeom prst="ellipse">
            <a:avLst/>
          </a:prstGeom>
          <a:noFill/>
          <a:ln w="12700" cap="flat" cmpd="sng" algn="ctr">
            <a:solidFill>
              <a:srgbClr val="0F6FC6"/>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5" name="Freeform 504">
            <a:extLst>
              <a:ext uri="{FF2B5EF4-FFF2-40B4-BE49-F238E27FC236}">
                <a16:creationId xmlns:a16="http://schemas.microsoft.com/office/drawing/2014/main" xmlns="" id="{CD740F81-A0CF-4F4C-AD9A-06524C12EFD7}"/>
              </a:ext>
            </a:extLst>
          </p:cNvPr>
          <p:cNvSpPr>
            <a:spLocks noEditPoints="1"/>
          </p:cNvSpPr>
          <p:nvPr/>
        </p:nvSpPr>
        <p:spPr bwMode="auto">
          <a:xfrm>
            <a:off x="3564761" y="2599371"/>
            <a:ext cx="322896" cy="320991"/>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rgbClr val="22B1BF"/>
          </a:solidFill>
          <a:ln>
            <a:solidFill>
              <a:srgbClr val="0F6FC6"/>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6" name="Oval 66">
            <a:extLst>
              <a:ext uri="{FF2B5EF4-FFF2-40B4-BE49-F238E27FC236}">
                <a16:creationId xmlns:a16="http://schemas.microsoft.com/office/drawing/2014/main" xmlns="" id="{82C5C7BD-9B22-4ED3-9D9E-BA8B9A5E31C0}"/>
              </a:ext>
            </a:extLst>
          </p:cNvPr>
          <p:cNvSpPr>
            <a:spLocks noChangeAspect="1"/>
          </p:cNvSpPr>
          <p:nvPr/>
        </p:nvSpPr>
        <p:spPr>
          <a:xfrm>
            <a:off x="3360525" y="4234575"/>
            <a:ext cx="725793" cy="725793"/>
          </a:xfrm>
          <a:prstGeom prst="ellipse">
            <a:avLst/>
          </a:prstGeom>
          <a:noFill/>
          <a:ln w="12700" cap="flat" cmpd="sng" algn="ctr">
            <a:solidFill>
              <a:srgbClr val="009DD9"/>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7" name="Freeform 511">
            <a:extLst>
              <a:ext uri="{FF2B5EF4-FFF2-40B4-BE49-F238E27FC236}">
                <a16:creationId xmlns:a16="http://schemas.microsoft.com/office/drawing/2014/main" xmlns="" id="{55665D24-DEF0-4BF2-B184-4A3C0B3713B9}"/>
              </a:ext>
            </a:extLst>
          </p:cNvPr>
          <p:cNvSpPr>
            <a:spLocks noEditPoints="1"/>
          </p:cNvSpPr>
          <p:nvPr/>
        </p:nvSpPr>
        <p:spPr bwMode="auto">
          <a:xfrm>
            <a:off x="3561473" y="4468055"/>
            <a:ext cx="320991" cy="263841"/>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rgbClr val="499DCC"/>
          </a:solidFill>
          <a:ln>
            <a:solidFill>
              <a:srgbClr val="009DD9"/>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8" name="Freeform 190">
            <a:extLst>
              <a:ext uri="{FF2B5EF4-FFF2-40B4-BE49-F238E27FC236}">
                <a16:creationId xmlns:a16="http://schemas.microsoft.com/office/drawing/2014/main" xmlns="" id="{FC6AF26C-D061-46CC-81E0-2DA7F8EA7F7E}"/>
              </a:ext>
            </a:extLst>
          </p:cNvPr>
          <p:cNvSpPr>
            <a:spLocks noEditPoints="1"/>
          </p:cNvSpPr>
          <p:nvPr/>
        </p:nvSpPr>
        <p:spPr bwMode="auto">
          <a:xfrm>
            <a:off x="7451596" y="2655013"/>
            <a:ext cx="325677" cy="264011"/>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rgbClr val="6B71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9" name="Oval 60">
            <a:extLst>
              <a:ext uri="{FF2B5EF4-FFF2-40B4-BE49-F238E27FC236}">
                <a16:creationId xmlns:a16="http://schemas.microsoft.com/office/drawing/2014/main" xmlns="" id="{B615778F-F9A4-40F9-8E72-D79EC5869378}"/>
              </a:ext>
            </a:extLst>
          </p:cNvPr>
          <p:cNvSpPr>
            <a:spLocks noChangeAspect="1"/>
          </p:cNvSpPr>
          <p:nvPr/>
        </p:nvSpPr>
        <p:spPr>
          <a:xfrm>
            <a:off x="7248646" y="2424121"/>
            <a:ext cx="725793" cy="725793"/>
          </a:xfrm>
          <a:prstGeom prst="ellipse">
            <a:avLst/>
          </a:prstGeom>
          <a:noFill/>
          <a:ln w="12700" cap="flat" cmpd="sng" algn="ctr">
            <a:solidFill>
              <a:srgbClr val="6B71C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0" name="Freeform 175">
            <a:extLst>
              <a:ext uri="{FF2B5EF4-FFF2-40B4-BE49-F238E27FC236}">
                <a16:creationId xmlns:a16="http://schemas.microsoft.com/office/drawing/2014/main" xmlns="" id="{9E69764E-0D74-4912-AB86-039D9C3F7F0F}"/>
              </a:ext>
            </a:extLst>
          </p:cNvPr>
          <p:cNvSpPr>
            <a:spLocks noEditPoints="1"/>
          </p:cNvSpPr>
          <p:nvPr/>
        </p:nvSpPr>
        <p:spPr bwMode="auto">
          <a:xfrm>
            <a:off x="7504668" y="4530773"/>
            <a:ext cx="326641" cy="206198"/>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1" name="Oval 62">
            <a:extLst>
              <a:ext uri="{FF2B5EF4-FFF2-40B4-BE49-F238E27FC236}">
                <a16:creationId xmlns:a16="http://schemas.microsoft.com/office/drawing/2014/main" xmlns="" id="{AAD64CCF-8329-4323-A8C4-098716C7F576}"/>
              </a:ext>
            </a:extLst>
          </p:cNvPr>
          <p:cNvSpPr>
            <a:spLocks noChangeAspect="1"/>
          </p:cNvSpPr>
          <p:nvPr/>
        </p:nvSpPr>
        <p:spPr>
          <a:xfrm>
            <a:off x="7301719" y="4270974"/>
            <a:ext cx="725793" cy="725793"/>
          </a:xfrm>
          <a:prstGeom prst="ellipse">
            <a:avLst/>
          </a:prstGeom>
          <a:no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2" name="TextBox 31"/>
          <p:cNvSpPr txBox="1"/>
          <p:nvPr/>
        </p:nvSpPr>
        <p:spPr>
          <a:xfrm>
            <a:off x="837650" y="2283047"/>
            <a:ext cx="2525661" cy="923330"/>
          </a:xfrm>
          <a:prstGeom prst="rect">
            <a:avLst/>
          </a:prstGeom>
          <a:noFill/>
        </p:spPr>
        <p:txBody>
          <a:bodyPr wrap="square" rtlCol="0">
            <a:spAutoFit/>
          </a:bodyPr>
          <a:lstStyle/>
          <a:p>
            <a:pPr algn="ctr"/>
            <a:r>
              <a:rPr lang="zh-CN" altLang="en-US" dirty="0">
                <a:solidFill>
                  <a:srgbClr val="00B0F0"/>
                </a:solidFill>
              </a:rPr>
              <a:t>我们想分析下用户</a:t>
            </a:r>
            <a:r>
              <a:rPr lang="zh-CN" altLang="en-US" dirty="0" smtClean="0">
                <a:solidFill>
                  <a:srgbClr val="00B0F0"/>
                </a:solidFill>
              </a:rPr>
              <a:t>行为，</a:t>
            </a:r>
            <a:endParaRPr lang="en-US" altLang="zh-CN" dirty="0" smtClean="0">
              <a:solidFill>
                <a:srgbClr val="00B0F0"/>
              </a:solidFill>
            </a:endParaRPr>
          </a:p>
          <a:p>
            <a:pPr algn="ctr"/>
            <a:r>
              <a:rPr lang="zh-CN" altLang="en-US" dirty="0" smtClean="0">
                <a:solidFill>
                  <a:srgbClr val="00B0F0"/>
                </a:solidFill>
              </a:rPr>
              <a:t>以便</a:t>
            </a:r>
            <a:r>
              <a:rPr lang="zh-CN" altLang="en-US" dirty="0">
                <a:solidFill>
                  <a:srgbClr val="00B0F0"/>
                </a:solidFill>
              </a:rPr>
              <a:t>我们设计</a:t>
            </a:r>
            <a:r>
              <a:rPr lang="zh-CN" altLang="en-US" dirty="0" smtClean="0">
                <a:solidFill>
                  <a:srgbClr val="00B0F0"/>
                </a:solidFill>
              </a:rPr>
              <a:t>出</a:t>
            </a:r>
            <a:endParaRPr lang="en-US" altLang="zh-CN" dirty="0" smtClean="0">
              <a:solidFill>
                <a:srgbClr val="00B0F0"/>
              </a:solidFill>
            </a:endParaRPr>
          </a:p>
          <a:p>
            <a:pPr algn="ctr"/>
            <a:r>
              <a:rPr lang="zh-CN" altLang="en-US" dirty="0" smtClean="0">
                <a:solidFill>
                  <a:srgbClr val="00B0F0"/>
                </a:solidFill>
              </a:rPr>
              <a:t>更好</a:t>
            </a:r>
            <a:r>
              <a:rPr lang="zh-CN" altLang="en-US" dirty="0">
                <a:solidFill>
                  <a:srgbClr val="00B0F0"/>
                </a:solidFill>
              </a:rPr>
              <a:t>的广告</a:t>
            </a:r>
            <a:r>
              <a:rPr lang="zh-CN" altLang="en-US" dirty="0" smtClean="0">
                <a:solidFill>
                  <a:srgbClr val="00B0F0"/>
                </a:solidFill>
              </a:rPr>
              <a:t>位</a:t>
            </a:r>
            <a:endParaRPr lang="zh-CN" altLang="en-US" dirty="0">
              <a:solidFill>
                <a:srgbClr val="00B0F0"/>
              </a:solidFill>
            </a:endParaRPr>
          </a:p>
        </p:txBody>
      </p:sp>
      <p:sp>
        <p:nvSpPr>
          <p:cNvPr id="33" name="TextBox 32"/>
          <p:cNvSpPr txBox="1"/>
          <p:nvPr/>
        </p:nvSpPr>
        <p:spPr>
          <a:xfrm>
            <a:off x="837650" y="4237510"/>
            <a:ext cx="2492990" cy="923330"/>
          </a:xfrm>
          <a:prstGeom prst="rect">
            <a:avLst/>
          </a:prstGeom>
          <a:noFill/>
        </p:spPr>
        <p:txBody>
          <a:bodyPr wrap="none" rtlCol="0">
            <a:spAutoFit/>
          </a:bodyPr>
          <a:lstStyle/>
          <a:p>
            <a:pPr algn="ctr"/>
            <a:r>
              <a:rPr lang="zh-CN" altLang="en-US" dirty="0">
                <a:solidFill>
                  <a:srgbClr val="00B0F0"/>
                </a:solidFill>
              </a:rPr>
              <a:t>我想对用户的</a:t>
            </a:r>
            <a:r>
              <a:rPr lang="zh-CN" altLang="en-US" dirty="0" smtClean="0">
                <a:solidFill>
                  <a:srgbClr val="00B0F0"/>
                </a:solidFill>
              </a:rPr>
              <a:t>搜索</a:t>
            </a:r>
            <a:endParaRPr lang="en-US" altLang="zh-CN" dirty="0" smtClean="0">
              <a:solidFill>
                <a:srgbClr val="00B0F0"/>
              </a:solidFill>
            </a:endParaRPr>
          </a:p>
          <a:p>
            <a:pPr algn="ctr"/>
            <a:r>
              <a:rPr lang="zh-CN" altLang="en-US" dirty="0" smtClean="0">
                <a:solidFill>
                  <a:srgbClr val="00B0F0"/>
                </a:solidFill>
              </a:rPr>
              <a:t>关键词进行</a:t>
            </a:r>
            <a:r>
              <a:rPr lang="zh-CN" altLang="en-US" dirty="0">
                <a:solidFill>
                  <a:srgbClr val="00B0F0"/>
                </a:solidFill>
              </a:rPr>
              <a:t>统计</a:t>
            </a:r>
            <a:r>
              <a:rPr lang="zh-CN" altLang="en-US" dirty="0" smtClean="0">
                <a:solidFill>
                  <a:srgbClr val="00B0F0"/>
                </a:solidFill>
              </a:rPr>
              <a:t>，</a:t>
            </a:r>
            <a:endParaRPr lang="en-US" altLang="zh-CN" dirty="0" smtClean="0">
              <a:solidFill>
                <a:srgbClr val="00B0F0"/>
              </a:solidFill>
            </a:endParaRPr>
          </a:p>
          <a:p>
            <a:pPr algn="ctr"/>
            <a:r>
              <a:rPr lang="zh-CN" altLang="en-US" dirty="0" smtClean="0">
                <a:solidFill>
                  <a:srgbClr val="00B0F0"/>
                </a:solidFill>
              </a:rPr>
              <a:t>分析</a:t>
            </a:r>
            <a:r>
              <a:rPr lang="zh-CN" altLang="en-US" dirty="0">
                <a:solidFill>
                  <a:srgbClr val="00B0F0"/>
                </a:solidFill>
              </a:rPr>
              <a:t>出当前的流行</a:t>
            </a:r>
            <a:r>
              <a:rPr lang="zh-CN" altLang="en-US" dirty="0" smtClean="0">
                <a:solidFill>
                  <a:srgbClr val="00B0F0"/>
                </a:solidFill>
              </a:rPr>
              <a:t>趋势</a:t>
            </a:r>
            <a:endParaRPr lang="zh-CN" altLang="en-US" dirty="0">
              <a:solidFill>
                <a:srgbClr val="00B0F0"/>
              </a:solidFill>
            </a:endParaRPr>
          </a:p>
        </p:txBody>
      </p:sp>
      <p:sp>
        <p:nvSpPr>
          <p:cNvPr id="34" name="TextBox 33"/>
          <p:cNvSpPr txBox="1"/>
          <p:nvPr/>
        </p:nvSpPr>
        <p:spPr>
          <a:xfrm>
            <a:off x="8253352" y="2405966"/>
            <a:ext cx="3185487" cy="646331"/>
          </a:xfrm>
          <a:prstGeom prst="rect">
            <a:avLst/>
          </a:prstGeom>
          <a:noFill/>
        </p:spPr>
        <p:txBody>
          <a:bodyPr wrap="none" rtlCol="0">
            <a:spAutoFit/>
          </a:bodyPr>
          <a:lstStyle/>
          <a:p>
            <a:pPr algn="ctr"/>
            <a:r>
              <a:rPr lang="zh-CN" altLang="en-US" dirty="0">
                <a:solidFill>
                  <a:srgbClr val="00B0F0"/>
                </a:solidFill>
              </a:rPr>
              <a:t>有些数据，存储数据库浪费，</a:t>
            </a:r>
            <a:endParaRPr lang="en-US" altLang="zh-CN" dirty="0">
              <a:solidFill>
                <a:srgbClr val="00B0F0"/>
              </a:solidFill>
            </a:endParaRPr>
          </a:p>
          <a:p>
            <a:pPr algn="ctr"/>
            <a:r>
              <a:rPr lang="zh-CN" altLang="en-US" dirty="0">
                <a:solidFill>
                  <a:srgbClr val="00B0F0"/>
                </a:solidFill>
              </a:rPr>
              <a:t>直接存储硬盘效率又低</a:t>
            </a:r>
          </a:p>
        </p:txBody>
      </p:sp>
      <p:sp>
        <p:nvSpPr>
          <p:cNvPr id="35" name="TextBox 34"/>
          <p:cNvSpPr txBox="1"/>
          <p:nvPr/>
        </p:nvSpPr>
        <p:spPr>
          <a:xfrm>
            <a:off x="8372106" y="4326381"/>
            <a:ext cx="2262158" cy="646331"/>
          </a:xfrm>
          <a:prstGeom prst="rect">
            <a:avLst/>
          </a:prstGeom>
          <a:noFill/>
        </p:spPr>
        <p:txBody>
          <a:bodyPr wrap="none" rtlCol="0">
            <a:spAutoFit/>
          </a:bodyPr>
          <a:lstStyle/>
          <a:p>
            <a:pPr algn="ctr"/>
            <a:r>
              <a:rPr lang="zh-CN" altLang="en-US" dirty="0">
                <a:solidFill>
                  <a:srgbClr val="00B0F0"/>
                </a:solidFill>
              </a:rPr>
              <a:t>消息中间件非常多，</a:t>
            </a:r>
            <a:endParaRPr lang="en-US" altLang="zh-CN" dirty="0">
              <a:solidFill>
                <a:srgbClr val="00B0F0"/>
              </a:solidFill>
            </a:endParaRPr>
          </a:p>
          <a:p>
            <a:pPr algn="ctr"/>
            <a:r>
              <a:rPr lang="zh-CN" altLang="en-US" dirty="0">
                <a:solidFill>
                  <a:srgbClr val="00B0F0"/>
                </a:solidFill>
              </a:rPr>
              <a:t>我们应该选择</a:t>
            </a:r>
            <a:r>
              <a:rPr lang="zh-CN" altLang="en-US" dirty="0" smtClean="0">
                <a:solidFill>
                  <a:srgbClr val="00B0F0"/>
                </a:solidFill>
              </a:rPr>
              <a:t>哪个？</a:t>
            </a:r>
            <a:endParaRPr lang="zh-CN" altLang="en-US" dirty="0">
              <a:solidFill>
                <a:srgbClr val="00B0F0"/>
              </a:solidFill>
            </a:endParaRPr>
          </a:p>
        </p:txBody>
      </p:sp>
    </p:spTree>
    <p:extLst>
      <p:ext uri="{BB962C8B-B14F-4D97-AF65-F5344CB8AC3E}">
        <p14:creationId xmlns:p14="http://schemas.microsoft.com/office/powerpoint/2010/main" val="283267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9644" y="842238"/>
            <a:ext cx="3588034" cy="584775"/>
          </a:xfrm>
          <a:prstGeom prst="rect">
            <a:avLst/>
          </a:prstGeom>
        </p:spPr>
        <p:txBody>
          <a:bodyPr wrap="none">
            <a:spAutoFit/>
          </a:bodyPr>
          <a:lstStyle/>
          <a:p>
            <a:r>
              <a:rPr lang="en-US" altLang="zh-CN" sz="3200" dirty="0">
                <a:solidFill>
                  <a:schemeClr val="bg1"/>
                </a:solidFill>
              </a:rPr>
              <a:t>Zookeeper</a:t>
            </a:r>
            <a:r>
              <a:rPr lang="zh-CN" altLang="zh-CN" sz="3200" dirty="0">
                <a:solidFill>
                  <a:schemeClr val="bg1"/>
                </a:solidFill>
              </a:rPr>
              <a:t>协调控制</a:t>
            </a:r>
          </a:p>
        </p:txBody>
      </p:sp>
      <p:sp>
        <p:nvSpPr>
          <p:cNvPr id="4" name="TextBox 3"/>
          <p:cNvSpPr txBox="1"/>
          <p:nvPr/>
        </p:nvSpPr>
        <p:spPr>
          <a:xfrm>
            <a:off x="938151" y="1945573"/>
            <a:ext cx="5505511" cy="954107"/>
          </a:xfrm>
          <a:prstGeom prst="rect">
            <a:avLst/>
          </a:prstGeom>
          <a:noFill/>
        </p:spPr>
        <p:txBody>
          <a:bodyPr wrap="square" rtlCol="0">
            <a:spAutoFit/>
          </a:bodyPr>
          <a:lstStyle/>
          <a:p>
            <a:r>
              <a:rPr lang="en-US" altLang="zh-CN" b="1" dirty="0">
                <a:solidFill>
                  <a:srgbClr val="FFC000"/>
                </a:solidFill>
                <a:latin typeface="+mn-ea"/>
              </a:rPr>
              <a:t>Producer</a:t>
            </a:r>
            <a:r>
              <a:rPr lang="zh-CN" altLang="en-US" b="1" dirty="0" smtClean="0">
                <a:solidFill>
                  <a:srgbClr val="FFC000"/>
                </a:solidFill>
                <a:latin typeface="+mn-ea"/>
              </a:rPr>
              <a:t>端</a:t>
            </a:r>
            <a:r>
              <a:rPr lang="zh-CN" altLang="en-US" dirty="0" smtClean="0">
                <a:solidFill>
                  <a:schemeClr val="bg1"/>
                </a:solidFill>
                <a:latin typeface="+mn-ea"/>
              </a:rPr>
              <a:t>使用</a:t>
            </a:r>
            <a:r>
              <a:rPr lang="en-US" altLang="zh-CN" dirty="0">
                <a:solidFill>
                  <a:schemeClr val="bg1"/>
                </a:solidFill>
                <a:latin typeface="+mn-ea"/>
              </a:rPr>
              <a:t>zookeeper</a:t>
            </a:r>
            <a:r>
              <a:rPr lang="zh-CN" altLang="en-US" dirty="0">
                <a:solidFill>
                  <a:schemeClr val="bg1"/>
                </a:solidFill>
                <a:latin typeface="+mn-ea"/>
              </a:rPr>
              <a:t>用来</a:t>
            </a:r>
            <a:r>
              <a:rPr lang="en-US" altLang="zh-CN" dirty="0">
                <a:solidFill>
                  <a:schemeClr val="bg1"/>
                </a:solidFill>
                <a:latin typeface="+mn-ea"/>
              </a:rPr>
              <a:t>"</a:t>
            </a:r>
            <a:r>
              <a:rPr lang="zh-CN" altLang="en-US" dirty="0">
                <a:solidFill>
                  <a:schemeClr val="bg1"/>
                </a:solidFill>
                <a:latin typeface="+mn-ea"/>
              </a:rPr>
              <a:t>发现</a:t>
            </a:r>
            <a:r>
              <a:rPr lang="en-US" altLang="zh-CN" dirty="0">
                <a:solidFill>
                  <a:schemeClr val="bg1"/>
                </a:solidFill>
                <a:latin typeface="+mn-ea"/>
              </a:rPr>
              <a:t>"broker</a:t>
            </a:r>
            <a:r>
              <a:rPr lang="zh-CN" altLang="en-US" dirty="0">
                <a:solidFill>
                  <a:schemeClr val="bg1"/>
                </a:solidFill>
                <a:latin typeface="+mn-ea"/>
              </a:rPr>
              <a:t>列表</a:t>
            </a:r>
            <a:r>
              <a:rPr lang="en-US" altLang="zh-CN" dirty="0">
                <a:solidFill>
                  <a:schemeClr val="bg1"/>
                </a:solidFill>
                <a:latin typeface="+mn-ea"/>
              </a:rPr>
              <a:t>,</a:t>
            </a:r>
            <a:r>
              <a:rPr lang="zh-CN" altLang="en-US" dirty="0">
                <a:solidFill>
                  <a:schemeClr val="bg1"/>
                </a:solidFill>
                <a:latin typeface="+mn-ea"/>
              </a:rPr>
              <a:t>以及和</a:t>
            </a:r>
            <a:r>
              <a:rPr lang="en-US" altLang="zh-CN" dirty="0">
                <a:solidFill>
                  <a:schemeClr val="bg1"/>
                </a:solidFill>
                <a:latin typeface="+mn-ea"/>
              </a:rPr>
              <a:t>Topic</a:t>
            </a:r>
            <a:r>
              <a:rPr lang="zh-CN" altLang="en-US" dirty="0">
                <a:solidFill>
                  <a:schemeClr val="bg1"/>
                </a:solidFill>
                <a:latin typeface="+mn-ea"/>
              </a:rPr>
              <a:t>下每个</a:t>
            </a:r>
            <a:r>
              <a:rPr lang="en-US" altLang="zh-CN" dirty="0">
                <a:solidFill>
                  <a:schemeClr val="bg1"/>
                </a:solidFill>
                <a:latin typeface="+mn-ea"/>
              </a:rPr>
              <a:t>partition leader</a:t>
            </a:r>
            <a:r>
              <a:rPr lang="zh-CN" altLang="en-US" dirty="0">
                <a:solidFill>
                  <a:schemeClr val="bg1"/>
                </a:solidFill>
                <a:latin typeface="+mn-ea"/>
              </a:rPr>
              <a:t>建立</a:t>
            </a:r>
            <a:r>
              <a:rPr lang="en-US" altLang="zh-CN" dirty="0">
                <a:solidFill>
                  <a:schemeClr val="bg1"/>
                </a:solidFill>
                <a:latin typeface="+mn-ea"/>
              </a:rPr>
              <a:t>socket</a:t>
            </a:r>
            <a:r>
              <a:rPr lang="zh-CN" altLang="en-US" dirty="0">
                <a:solidFill>
                  <a:schemeClr val="bg1"/>
                </a:solidFill>
                <a:latin typeface="+mn-ea"/>
              </a:rPr>
              <a:t>连接并发送消息</a:t>
            </a:r>
            <a:r>
              <a:rPr lang="en-US" altLang="zh-CN" dirty="0">
                <a:solidFill>
                  <a:schemeClr val="bg1"/>
                </a:solidFill>
                <a:latin typeface="+mn-ea"/>
              </a:rPr>
              <a:t>.</a:t>
            </a:r>
            <a:endParaRPr lang="zh-CN" altLang="en-US" dirty="0" smtClean="0">
              <a:solidFill>
                <a:schemeClr val="bg1"/>
              </a:solidFill>
              <a:latin typeface="+mn-ea"/>
            </a:endParaRPr>
          </a:p>
        </p:txBody>
      </p:sp>
      <p:sp>
        <p:nvSpPr>
          <p:cNvPr id="5" name="TextBox 4"/>
          <p:cNvSpPr txBox="1"/>
          <p:nvPr/>
        </p:nvSpPr>
        <p:spPr>
          <a:xfrm>
            <a:off x="938151" y="3118329"/>
            <a:ext cx="6139542" cy="646331"/>
          </a:xfrm>
          <a:prstGeom prst="rect">
            <a:avLst/>
          </a:prstGeom>
          <a:noFill/>
        </p:spPr>
        <p:txBody>
          <a:bodyPr wrap="square" rtlCol="0">
            <a:spAutoFit/>
          </a:bodyPr>
          <a:lstStyle/>
          <a:p>
            <a:r>
              <a:rPr lang="en-US" altLang="zh-CN" b="1" dirty="0">
                <a:solidFill>
                  <a:srgbClr val="FFC000"/>
                </a:solidFill>
                <a:latin typeface="+mn-ea"/>
              </a:rPr>
              <a:t>Broker</a:t>
            </a:r>
            <a:r>
              <a:rPr lang="zh-CN" altLang="en-US" b="1" dirty="0" smtClean="0">
                <a:solidFill>
                  <a:srgbClr val="FFC000"/>
                </a:solidFill>
                <a:latin typeface="+mn-ea"/>
              </a:rPr>
              <a:t>端 </a:t>
            </a:r>
            <a:r>
              <a:rPr lang="zh-CN" altLang="en-US" dirty="0" smtClean="0">
                <a:solidFill>
                  <a:schemeClr val="bg1"/>
                </a:solidFill>
                <a:latin typeface="+mn-ea"/>
              </a:rPr>
              <a:t>使用</a:t>
            </a:r>
            <a:r>
              <a:rPr lang="en-US" altLang="zh-CN" dirty="0">
                <a:solidFill>
                  <a:schemeClr val="bg1"/>
                </a:solidFill>
                <a:latin typeface="+mn-ea"/>
              </a:rPr>
              <a:t>zookeeper</a:t>
            </a:r>
            <a:r>
              <a:rPr lang="zh-CN" altLang="en-US" dirty="0">
                <a:solidFill>
                  <a:schemeClr val="bg1"/>
                </a:solidFill>
                <a:latin typeface="+mn-ea"/>
              </a:rPr>
              <a:t>用来注册</a:t>
            </a:r>
            <a:r>
              <a:rPr lang="en-US" altLang="zh-CN" dirty="0">
                <a:solidFill>
                  <a:schemeClr val="bg1"/>
                </a:solidFill>
                <a:latin typeface="+mn-ea"/>
              </a:rPr>
              <a:t>broker</a:t>
            </a:r>
            <a:r>
              <a:rPr lang="zh-CN" altLang="en-US" dirty="0">
                <a:solidFill>
                  <a:schemeClr val="bg1"/>
                </a:solidFill>
                <a:latin typeface="+mn-ea"/>
              </a:rPr>
              <a:t>信息</a:t>
            </a:r>
            <a:r>
              <a:rPr lang="en-US" altLang="zh-CN" dirty="0">
                <a:solidFill>
                  <a:schemeClr val="bg1"/>
                </a:solidFill>
                <a:latin typeface="+mn-ea"/>
              </a:rPr>
              <a:t>,</a:t>
            </a:r>
            <a:r>
              <a:rPr lang="zh-CN" altLang="en-US" dirty="0">
                <a:solidFill>
                  <a:schemeClr val="bg1"/>
                </a:solidFill>
                <a:latin typeface="+mn-ea"/>
              </a:rPr>
              <a:t>已经监测</a:t>
            </a:r>
            <a:r>
              <a:rPr lang="en-US" altLang="zh-CN" dirty="0" err="1">
                <a:solidFill>
                  <a:schemeClr val="bg1"/>
                </a:solidFill>
                <a:latin typeface="+mn-ea"/>
              </a:rPr>
              <a:t>partitionleader</a:t>
            </a:r>
            <a:r>
              <a:rPr lang="zh-CN" altLang="en-US" dirty="0">
                <a:solidFill>
                  <a:schemeClr val="bg1"/>
                </a:solidFill>
                <a:latin typeface="+mn-ea"/>
              </a:rPr>
              <a:t>存活性</a:t>
            </a:r>
            <a:r>
              <a:rPr lang="en-US" altLang="zh-CN" dirty="0">
                <a:solidFill>
                  <a:schemeClr val="bg1"/>
                </a:solidFill>
                <a:latin typeface="+mn-ea"/>
              </a:rPr>
              <a:t>.</a:t>
            </a:r>
            <a:endParaRPr lang="zh-CN" altLang="en-US" dirty="0" smtClean="0">
              <a:solidFill>
                <a:schemeClr val="bg1"/>
              </a:solidFill>
              <a:latin typeface="+mn-ea"/>
            </a:endParaRPr>
          </a:p>
        </p:txBody>
      </p:sp>
      <p:sp>
        <p:nvSpPr>
          <p:cNvPr id="6" name="TextBox 5"/>
          <p:cNvSpPr txBox="1"/>
          <p:nvPr/>
        </p:nvSpPr>
        <p:spPr>
          <a:xfrm>
            <a:off x="938151" y="4227616"/>
            <a:ext cx="5505512" cy="1231106"/>
          </a:xfrm>
          <a:prstGeom prst="rect">
            <a:avLst/>
          </a:prstGeom>
          <a:noFill/>
        </p:spPr>
        <p:txBody>
          <a:bodyPr wrap="square" rtlCol="0">
            <a:spAutoFit/>
          </a:bodyPr>
          <a:lstStyle/>
          <a:p>
            <a:r>
              <a:rPr lang="en-US" altLang="zh-CN" b="1" dirty="0">
                <a:solidFill>
                  <a:srgbClr val="FFC000"/>
                </a:solidFill>
                <a:latin typeface="+mn-ea"/>
              </a:rPr>
              <a:t>Consumer</a:t>
            </a:r>
            <a:r>
              <a:rPr lang="zh-CN" altLang="en-US" b="1" dirty="0" smtClean="0">
                <a:solidFill>
                  <a:srgbClr val="FFC000"/>
                </a:solidFill>
                <a:latin typeface="+mn-ea"/>
              </a:rPr>
              <a:t>端 </a:t>
            </a:r>
            <a:r>
              <a:rPr lang="zh-CN" altLang="en-US" dirty="0" smtClean="0">
                <a:solidFill>
                  <a:schemeClr val="bg1"/>
                </a:solidFill>
                <a:latin typeface="+mn-ea"/>
              </a:rPr>
              <a:t>使用</a:t>
            </a:r>
            <a:r>
              <a:rPr lang="en-US" altLang="zh-CN" dirty="0">
                <a:solidFill>
                  <a:schemeClr val="bg1"/>
                </a:solidFill>
                <a:latin typeface="+mn-ea"/>
              </a:rPr>
              <a:t>zookeeper</a:t>
            </a:r>
            <a:r>
              <a:rPr lang="zh-CN" altLang="en-US" dirty="0">
                <a:solidFill>
                  <a:schemeClr val="bg1"/>
                </a:solidFill>
                <a:latin typeface="+mn-ea"/>
              </a:rPr>
              <a:t>用来注册</a:t>
            </a:r>
            <a:r>
              <a:rPr lang="en-US" altLang="zh-CN" dirty="0">
                <a:solidFill>
                  <a:schemeClr val="bg1"/>
                </a:solidFill>
                <a:latin typeface="+mn-ea"/>
              </a:rPr>
              <a:t>consumer</a:t>
            </a:r>
            <a:r>
              <a:rPr lang="zh-CN" altLang="en-US" dirty="0">
                <a:solidFill>
                  <a:schemeClr val="bg1"/>
                </a:solidFill>
                <a:latin typeface="+mn-ea"/>
              </a:rPr>
              <a:t>信息</a:t>
            </a:r>
            <a:r>
              <a:rPr lang="en-US" altLang="zh-CN" dirty="0">
                <a:solidFill>
                  <a:schemeClr val="bg1"/>
                </a:solidFill>
                <a:latin typeface="+mn-ea"/>
              </a:rPr>
              <a:t>,</a:t>
            </a:r>
            <a:r>
              <a:rPr lang="zh-CN" altLang="en-US" dirty="0">
                <a:solidFill>
                  <a:schemeClr val="bg1"/>
                </a:solidFill>
                <a:latin typeface="+mn-ea"/>
              </a:rPr>
              <a:t>其中包括</a:t>
            </a:r>
            <a:r>
              <a:rPr lang="en-US" altLang="zh-CN" dirty="0">
                <a:solidFill>
                  <a:schemeClr val="bg1"/>
                </a:solidFill>
                <a:latin typeface="+mn-ea"/>
              </a:rPr>
              <a:t>consumer</a:t>
            </a:r>
            <a:r>
              <a:rPr lang="zh-CN" altLang="en-US" dirty="0">
                <a:solidFill>
                  <a:schemeClr val="bg1"/>
                </a:solidFill>
                <a:latin typeface="+mn-ea"/>
              </a:rPr>
              <a:t>消费的</a:t>
            </a:r>
            <a:r>
              <a:rPr lang="en-US" altLang="zh-CN" dirty="0">
                <a:solidFill>
                  <a:schemeClr val="bg1"/>
                </a:solidFill>
                <a:latin typeface="+mn-ea"/>
              </a:rPr>
              <a:t>partition</a:t>
            </a:r>
            <a:r>
              <a:rPr lang="zh-CN" altLang="en-US" dirty="0">
                <a:solidFill>
                  <a:schemeClr val="bg1"/>
                </a:solidFill>
                <a:latin typeface="+mn-ea"/>
              </a:rPr>
              <a:t>列表等</a:t>
            </a:r>
            <a:r>
              <a:rPr lang="en-US" altLang="zh-CN" dirty="0">
                <a:solidFill>
                  <a:schemeClr val="bg1"/>
                </a:solidFill>
                <a:latin typeface="+mn-ea"/>
              </a:rPr>
              <a:t>,</a:t>
            </a:r>
            <a:r>
              <a:rPr lang="zh-CN" altLang="en-US" dirty="0">
                <a:solidFill>
                  <a:schemeClr val="bg1"/>
                </a:solidFill>
                <a:latin typeface="+mn-ea"/>
              </a:rPr>
              <a:t>同时也用来发现</a:t>
            </a:r>
            <a:r>
              <a:rPr lang="en-US" altLang="zh-CN" dirty="0">
                <a:solidFill>
                  <a:schemeClr val="bg1"/>
                </a:solidFill>
                <a:latin typeface="+mn-ea"/>
              </a:rPr>
              <a:t>broker</a:t>
            </a:r>
            <a:r>
              <a:rPr lang="zh-CN" altLang="en-US" dirty="0">
                <a:solidFill>
                  <a:schemeClr val="bg1"/>
                </a:solidFill>
                <a:latin typeface="+mn-ea"/>
              </a:rPr>
              <a:t>列表</a:t>
            </a:r>
            <a:r>
              <a:rPr lang="en-US" altLang="zh-CN" dirty="0">
                <a:solidFill>
                  <a:schemeClr val="bg1"/>
                </a:solidFill>
                <a:latin typeface="+mn-ea"/>
              </a:rPr>
              <a:t>,</a:t>
            </a:r>
            <a:r>
              <a:rPr lang="zh-CN" altLang="en-US" dirty="0">
                <a:solidFill>
                  <a:schemeClr val="bg1"/>
                </a:solidFill>
                <a:latin typeface="+mn-ea"/>
              </a:rPr>
              <a:t>并和</a:t>
            </a:r>
            <a:r>
              <a:rPr lang="en-US" altLang="zh-CN" dirty="0">
                <a:solidFill>
                  <a:schemeClr val="bg1"/>
                </a:solidFill>
                <a:latin typeface="+mn-ea"/>
              </a:rPr>
              <a:t>partition leader</a:t>
            </a:r>
            <a:r>
              <a:rPr lang="zh-CN" altLang="en-US" dirty="0">
                <a:solidFill>
                  <a:schemeClr val="bg1"/>
                </a:solidFill>
                <a:latin typeface="+mn-ea"/>
              </a:rPr>
              <a:t>建立</a:t>
            </a:r>
            <a:r>
              <a:rPr lang="en-US" altLang="zh-CN" dirty="0">
                <a:solidFill>
                  <a:schemeClr val="bg1"/>
                </a:solidFill>
                <a:latin typeface="+mn-ea"/>
              </a:rPr>
              <a:t>socket</a:t>
            </a:r>
            <a:r>
              <a:rPr lang="zh-CN" altLang="en-US" dirty="0">
                <a:solidFill>
                  <a:schemeClr val="bg1"/>
                </a:solidFill>
                <a:latin typeface="+mn-ea"/>
              </a:rPr>
              <a:t>连接</a:t>
            </a:r>
            <a:r>
              <a:rPr lang="en-US" altLang="zh-CN" dirty="0">
                <a:solidFill>
                  <a:schemeClr val="bg1"/>
                </a:solidFill>
                <a:latin typeface="+mn-ea"/>
              </a:rPr>
              <a:t>,</a:t>
            </a:r>
            <a:r>
              <a:rPr lang="zh-CN" altLang="en-US" dirty="0">
                <a:solidFill>
                  <a:schemeClr val="bg1"/>
                </a:solidFill>
                <a:latin typeface="+mn-ea"/>
              </a:rPr>
              <a:t>并获取消息</a:t>
            </a:r>
            <a:r>
              <a:rPr lang="en-US" altLang="zh-CN" dirty="0">
                <a:solidFill>
                  <a:schemeClr val="bg1"/>
                </a:solidFill>
                <a:latin typeface="+mn-ea"/>
              </a:rPr>
              <a:t>.</a:t>
            </a:r>
            <a:endParaRPr lang="zh-CN" altLang="en-US" dirty="0" smtClean="0">
              <a:solidFill>
                <a:schemeClr val="bg1"/>
              </a:solidFill>
              <a:latin typeface="+mn-ea"/>
            </a:endParaRPr>
          </a:p>
        </p:txBody>
      </p:sp>
      <p:sp>
        <p:nvSpPr>
          <p:cNvPr id="8" name="Freeform 8"/>
          <p:cNvSpPr>
            <a:spLocks noEditPoints="1"/>
          </p:cNvSpPr>
          <p:nvPr/>
        </p:nvSpPr>
        <p:spPr bwMode="auto">
          <a:xfrm>
            <a:off x="302342" y="2058742"/>
            <a:ext cx="419991" cy="419991"/>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noEditPoints="1"/>
          </p:cNvSpPr>
          <p:nvPr/>
        </p:nvSpPr>
        <p:spPr bwMode="auto">
          <a:xfrm>
            <a:off x="302342" y="3231498"/>
            <a:ext cx="419991" cy="419991"/>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noEditPoints="1"/>
          </p:cNvSpPr>
          <p:nvPr/>
        </p:nvSpPr>
        <p:spPr bwMode="auto">
          <a:xfrm>
            <a:off x="302342" y="4479285"/>
            <a:ext cx="419991" cy="419991"/>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1" name="Picture 2" descr="https://img-blog.csdn.net/20180731171737160?watermark/2/text/aHR0cHM6Ly9ibG9nLmNzZG4ubmV0L2x6eGxmbHk=/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097" y="1909794"/>
            <a:ext cx="5536835" cy="34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171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8103919" cy="668027"/>
          </a:xfrm>
        </p:spPr>
        <p:txBody>
          <a:bodyPr>
            <a:normAutofit fontScale="90000"/>
          </a:bodyPr>
          <a:lstStyle/>
          <a:p>
            <a:r>
              <a:rPr lang="en-US" altLang="zh-CN" dirty="0" smtClean="0">
                <a:solidFill>
                  <a:schemeClr val="bg1"/>
                </a:solidFill>
              </a:rPr>
              <a:t>2.2 KAFKA</a:t>
            </a:r>
            <a:r>
              <a:rPr lang="zh-CN" altLang="en-US" dirty="0" smtClean="0">
                <a:solidFill>
                  <a:schemeClr val="bg1"/>
                </a:solidFill>
              </a:rPr>
              <a:t>基本原理</a:t>
            </a:r>
            <a:endParaRPr lang="zh-CN" altLang="en-US" dirty="0">
              <a:solidFill>
                <a:schemeClr val="bg1"/>
              </a:solidFill>
            </a:endParaRPr>
          </a:p>
        </p:txBody>
      </p:sp>
      <p:pic>
        <p:nvPicPr>
          <p:cNvPr id="5122" name="Picture 2"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68" y="1243981"/>
            <a:ext cx="10905032" cy="518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357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838199" y="365126"/>
            <a:ext cx="8103919" cy="668027"/>
          </a:xfrm>
        </p:spPr>
        <p:txBody>
          <a:bodyPr>
            <a:normAutofit fontScale="90000"/>
          </a:bodyPr>
          <a:lstStyle/>
          <a:p>
            <a:r>
              <a:rPr lang="en-US" altLang="zh-CN" dirty="0" smtClean="0">
                <a:solidFill>
                  <a:schemeClr val="bg1"/>
                </a:solidFill>
              </a:rPr>
              <a:t>2.2 KAFKA</a:t>
            </a:r>
            <a:r>
              <a:rPr lang="zh-CN" altLang="en-US" dirty="0" smtClean="0">
                <a:solidFill>
                  <a:schemeClr val="bg1"/>
                </a:solidFill>
              </a:rPr>
              <a:t>基本原理</a:t>
            </a:r>
            <a:endParaRPr lang="zh-CN" altLang="en-US" dirty="0">
              <a:solidFill>
                <a:schemeClr val="bg1"/>
              </a:solidFill>
            </a:endParaRPr>
          </a:p>
        </p:txBody>
      </p:sp>
      <p:sp>
        <p:nvSpPr>
          <p:cNvPr id="5" name="TextBox 4"/>
          <p:cNvSpPr txBox="1"/>
          <p:nvPr/>
        </p:nvSpPr>
        <p:spPr>
          <a:xfrm>
            <a:off x="961903" y="1425039"/>
            <a:ext cx="9702140" cy="3139321"/>
          </a:xfrm>
          <a:prstGeom prst="rect">
            <a:avLst/>
          </a:prstGeom>
          <a:noFill/>
        </p:spPr>
        <p:txBody>
          <a:bodyPr wrap="square" rtlCol="0">
            <a:spAutoFit/>
          </a:bodyPr>
          <a:lstStyle/>
          <a:p>
            <a:r>
              <a:rPr lang="zh-CN" altLang="en-US" dirty="0" smtClean="0">
                <a:solidFill>
                  <a:schemeClr val="bg1"/>
                </a:solidFill>
                <a:latin typeface="+mn-ea"/>
              </a:rPr>
              <a:t>     生产者</a:t>
            </a:r>
            <a:r>
              <a:rPr lang="zh-CN" altLang="en-US" dirty="0">
                <a:solidFill>
                  <a:schemeClr val="bg1"/>
                </a:solidFill>
                <a:latin typeface="+mn-ea"/>
              </a:rPr>
              <a:t>将数据生产出来，交给 </a:t>
            </a:r>
            <a:r>
              <a:rPr lang="en-US" altLang="zh-CN" dirty="0">
                <a:solidFill>
                  <a:schemeClr val="bg1"/>
                </a:solidFill>
                <a:latin typeface="+mn-ea"/>
              </a:rPr>
              <a:t>broker </a:t>
            </a:r>
            <a:r>
              <a:rPr lang="zh-CN" altLang="en-US" dirty="0">
                <a:solidFill>
                  <a:schemeClr val="bg1"/>
                </a:solidFill>
                <a:latin typeface="+mn-ea"/>
              </a:rPr>
              <a:t>进行存储，消费者需要消费数据了，就从</a:t>
            </a:r>
            <a:r>
              <a:rPr lang="en-US" altLang="zh-CN" dirty="0">
                <a:solidFill>
                  <a:schemeClr val="bg1"/>
                </a:solidFill>
                <a:latin typeface="+mn-ea"/>
              </a:rPr>
              <a:t>broker</a:t>
            </a:r>
            <a:r>
              <a:rPr lang="zh-CN" altLang="en-US" dirty="0">
                <a:solidFill>
                  <a:schemeClr val="bg1"/>
                </a:solidFill>
                <a:latin typeface="+mn-ea"/>
              </a:rPr>
              <a:t>中去拿出数据来，然后完成一系列对数据的处理操作</a:t>
            </a:r>
            <a:r>
              <a:rPr lang="zh-CN" altLang="en-US" dirty="0" smtClean="0">
                <a:solidFill>
                  <a:schemeClr val="bg1"/>
                </a:solidFill>
                <a:latin typeface="+mn-ea"/>
              </a:rPr>
              <a:t>。</a:t>
            </a:r>
            <a:endParaRPr lang="en-US" altLang="zh-CN" dirty="0" smtClean="0">
              <a:solidFill>
                <a:schemeClr val="bg1"/>
              </a:solidFill>
              <a:latin typeface="+mn-ea"/>
            </a:endParaRPr>
          </a:p>
          <a:p>
            <a:endParaRPr lang="zh-CN" altLang="en-US" dirty="0">
              <a:solidFill>
                <a:schemeClr val="bg1"/>
              </a:solidFill>
              <a:latin typeface="+mn-ea"/>
            </a:endParaRPr>
          </a:p>
          <a:p>
            <a:endParaRPr lang="en-US" altLang="zh-CN" dirty="0" smtClean="0">
              <a:solidFill>
                <a:schemeClr val="bg1"/>
              </a:solidFill>
              <a:latin typeface="+mn-ea"/>
            </a:endParaRPr>
          </a:p>
          <a:p>
            <a:r>
              <a:rPr lang="zh-CN" altLang="en-US" dirty="0" smtClean="0">
                <a:solidFill>
                  <a:schemeClr val="bg1"/>
                </a:solidFill>
                <a:latin typeface="+mn-ea"/>
              </a:rPr>
              <a:t>    多</a:t>
            </a:r>
            <a:r>
              <a:rPr lang="zh-CN" altLang="en-US" dirty="0">
                <a:solidFill>
                  <a:schemeClr val="bg1"/>
                </a:solidFill>
                <a:latin typeface="+mn-ea"/>
              </a:rPr>
              <a:t>个 </a:t>
            </a:r>
            <a:r>
              <a:rPr lang="en-US" altLang="zh-CN" dirty="0">
                <a:solidFill>
                  <a:schemeClr val="bg1"/>
                </a:solidFill>
                <a:latin typeface="+mn-ea"/>
              </a:rPr>
              <a:t>broker </a:t>
            </a:r>
            <a:r>
              <a:rPr lang="zh-CN" altLang="en-US" dirty="0">
                <a:solidFill>
                  <a:schemeClr val="bg1"/>
                </a:solidFill>
                <a:latin typeface="+mn-ea"/>
              </a:rPr>
              <a:t>协同合作，</a:t>
            </a:r>
            <a:r>
              <a:rPr lang="en-US" altLang="zh-CN" dirty="0">
                <a:solidFill>
                  <a:schemeClr val="bg1"/>
                </a:solidFill>
                <a:latin typeface="+mn-ea"/>
              </a:rPr>
              <a:t>producer </a:t>
            </a:r>
            <a:r>
              <a:rPr lang="zh-CN" altLang="en-US" dirty="0">
                <a:solidFill>
                  <a:schemeClr val="bg1"/>
                </a:solidFill>
                <a:latin typeface="+mn-ea"/>
              </a:rPr>
              <a:t>和 </a:t>
            </a:r>
            <a:r>
              <a:rPr lang="en-US" altLang="zh-CN" dirty="0">
                <a:solidFill>
                  <a:schemeClr val="bg1"/>
                </a:solidFill>
                <a:latin typeface="+mn-ea"/>
              </a:rPr>
              <a:t>consumer </a:t>
            </a:r>
            <a:r>
              <a:rPr lang="zh-CN" altLang="en-US" dirty="0">
                <a:solidFill>
                  <a:schemeClr val="bg1"/>
                </a:solidFill>
                <a:latin typeface="+mn-ea"/>
              </a:rPr>
              <a:t>部署在各个业务逻辑中被频繁的调用，三者通过 </a:t>
            </a:r>
            <a:r>
              <a:rPr lang="en-US" altLang="zh-CN" dirty="0">
                <a:solidFill>
                  <a:schemeClr val="bg1"/>
                </a:solidFill>
                <a:latin typeface="+mn-ea"/>
              </a:rPr>
              <a:t>zookeeper</a:t>
            </a:r>
            <a:r>
              <a:rPr lang="zh-CN" altLang="en-US" dirty="0">
                <a:solidFill>
                  <a:schemeClr val="bg1"/>
                </a:solidFill>
                <a:latin typeface="+mn-ea"/>
              </a:rPr>
              <a:t>管理协调请求和转发。这样一个高性能的分布式消息发布订阅系统就完成了</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smtClean="0">
              <a:solidFill>
                <a:schemeClr val="bg1"/>
              </a:solidFill>
              <a:latin typeface="+mn-ea"/>
            </a:endParaRPr>
          </a:p>
          <a:p>
            <a:endParaRPr lang="en-US" altLang="zh-CN" dirty="0">
              <a:solidFill>
                <a:schemeClr val="bg1"/>
              </a:solidFill>
              <a:latin typeface="+mn-ea"/>
            </a:endParaRPr>
          </a:p>
          <a:p>
            <a:r>
              <a:rPr lang="en-US" altLang="zh-CN" dirty="0" smtClean="0">
                <a:solidFill>
                  <a:schemeClr val="bg1"/>
                </a:solidFill>
                <a:latin typeface="+mn-ea"/>
              </a:rPr>
              <a:t>     </a:t>
            </a:r>
            <a:r>
              <a:rPr lang="zh-CN" altLang="en-US" dirty="0" smtClean="0">
                <a:solidFill>
                  <a:schemeClr val="bg1"/>
                </a:solidFill>
                <a:latin typeface="+mn-ea"/>
              </a:rPr>
              <a:t>图</a:t>
            </a:r>
            <a:r>
              <a:rPr lang="zh-CN" altLang="en-US" dirty="0">
                <a:solidFill>
                  <a:schemeClr val="bg1"/>
                </a:solidFill>
                <a:latin typeface="+mn-ea"/>
              </a:rPr>
              <a:t>上有个细节需要注意，</a:t>
            </a:r>
            <a:r>
              <a:rPr lang="en-US" altLang="zh-CN" dirty="0">
                <a:solidFill>
                  <a:schemeClr val="bg1"/>
                </a:solidFill>
                <a:latin typeface="+mn-ea"/>
              </a:rPr>
              <a:t>producer </a:t>
            </a:r>
            <a:r>
              <a:rPr lang="zh-CN" altLang="en-US" dirty="0">
                <a:solidFill>
                  <a:schemeClr val="bg1"/>
                </a:solidFill>
                <a:latin typeface="+mn-ea"/>
              </a:rPr>
              <a:t>到 </a:t>
            </a:r>
            <a:r>
              <a:rPr lang="en-US" altLang="zh-CN" dirty="0">
                <a:solidFill>
                  <a:schemeClr val="bg1"/>
                </a:solidFill>
                <a:latin typeface="+mn-ea"/>
              </a:rPr>
              <a:t>broker </a:t>
            </a:r>
            <a:r>
              <a:rPr lang="zh-CN" altLang="en-US" dirty="0">
                <a:solidFill>
                  <a:schemeClr val="bg1"/>
                </a:solidFill>
                <a:latin typeface="+mn-ea"/>
              </a:rPr>
              <a:t>的过程是 </a:t>
            </a:r>
            <a:r>
              <a:rPr lang="en-US" altLang="zh-CN" dirty="0">
                <a:solidFill>
                  <a:schemeClr val="bg1"/>
                </a:solidFill>
                <a:latin typeface="+mn-ea"/>
              </a:rPr>
              <a:t>push</a:t>
            </a:r>
            <a:r>
              <a:rPr lang="zh-CN" altLang="en-US" dirty="0">
                <a:solidFill>
                  <a:schemeClr val="bg1"/>
                </a:solidFill>
                <a:latin typeface="+mn-ea"/>
              </a:rPr>
              <a:t>，也就是有数据就推送到 </a:t>
            </a:r>
            <a:r>
              <a:rPr lang="en-US" altLang="zh-CN" dirty="0">
                <a:solidFill>
                  <a:schemeClr val="bg1"/>
                </a:solidFill>
                <a:latin typeface="+mn-ea"/>
              </a:rPr>
              <a:t>broker</a:t>
            </a:r>
            <a:r>
              <a:rPr lang="zh-CN" altLang="en-US" dirty="0">
                <a:solidFill>
                  <a:schemeClr val="bg1"/>
                </a:solidFill>
                <a:latin typeface="+mn-ea"/>
              </a:rPr>
              <a:t>，而 </a:t>
            </a:r>
            <a:r>
              <a:rPr lang="en-US" altLang="zh-CN" dirty="0">
                <a:solidFill>
                  <a:schemeClr val="bg1"/>
                </a:solidFill>
                <a:latin typeface="+mn-ea"/>
              </a:rPr>
              <a:t>consumer </a:t>
            </a:r>
            <a:r>
              <a:rPr lang="zh-CN" altLang="en-US" dirty="0">
                <a:solidFill>
                  <a:schemeClr val="bg1"/>
                </a:solidFill>
                <a:latin typeface="+mn-ea"/>
              </a:rPr>
              <a:t>到 </a:t>
            </a:r>
            <a:r>
              <a:rPr lang="en-US" altLang="zh-CN" dirty="0">
                <a:solidFill>
                  <a:schemeClr val="bg1"/>
                </a:solidFill>
                <a:latin typeface="+mn-ea"/>
              </a:rPr>
              <a:t>broker </a:t>
            </a:r>
            <a:r>
              <a:rPr lang="zh-CN" altLang="en-US" dirty="0">
                <a:solidFill>
                  <a:schemeClr val="bg1"/>
                </a:solidFill>
                <a:latin typeface="+mn-ea"/>
              </a:rPr>
              <a:t>的过程是 </a:t>
            </a:r>
            <a:r>
              <a:rPr lang="en-US" altLang="zh-CN" dirty="0">
                <a:solidFill>
                  <a:schemeClr val="bg1"/>
                </a:solidFill>
                <a:latin typeface="+mn-ea"/>
              </a:rPr>
              <a:t>pull</a:t>
            </a:r>
            <a:r>
              <a:rPr lang="zh-CN" altLang="en-US" dirty="0">
                <a:solidFill>
                  <a:schemeClr val="bg1"/>
                </a:solidFill>
                <a:latin typeface="+mn-ea"/>
              </a:rPr>
              <a:t>，是通过 </a:t>
            </a:r>
            <a:r>
              <a:rPr lang="en-US" altLang="zh-CN" dirty="0">
                <a:solidFill>
                  <a:schemeClr val="bg1"/>
                </a:solidFill>
                <a:latin typeface="+mn-ea"/>
              </a:rPr>
              <a:t>consumer </a:t>
            </a:r>
            <a:r>
              <a:rPr lang="zh-CN" altLang="en-US" dirty="0">
                <a:solidFill>
                  <a:schemeClr val="bg1"/>
                </a:solidFill>
                <a:latin typeface="+mn-ea"/>
              </a:rPr>
              <a:t>主动去拉数据的，而不是 </a:t>
            </a:r>
            <a:r>
              <a:rPr lang="en-US" altLang="zh-CN" dirty="0">
                <a:solidFill>
                  <a:schemeClr val="bg1"/>
                </a:solidFill>
                <a:latin typeface="+mn-ea"/>
              </a:rPr>
              <a:t>broker </a:t>
            </a:r>
            <a:r>
              <a:rPr lang="zh-CN" altLang="en-US" dirty="0">
                <a:solidFill>
                  <a:schemeClr val="bg1"/>
                </a:solidFill>
                <a:latin typeface="+mn-ea"/>
              </a:rPr>
              <a:t>把数据主懂发送到 </a:t>
            </a:r>
            <a:r>
              <a:rPr lang="en-US" altLang="zh-CN" dirty="0">
                <a:solidFill>
                  <a:schemeClr val="bg1"/>
                </a:solidFill>
                <a:latin typeface="+mn-ea"/>
              </a:rPr>
              <a:t>consumer </a:t>
            </a:r>
            <a:r>
              <a:rPr lang="zh-CN" altLang="en-US" dirty="0">
                <a:solidFill>
                  <a:schemeClr val="bg1"/>
                </a:solidFill>
                <a:latin typeface="+mn-ea"/>
              </a:rPr>
              <a:t>端的</a:t>
            </a:r>
            <a:r>
              <a:rPr lang="zh-CN" altLang="en-US" dirty="0" smtClean="0">
                <a:solidFill>
                  <a:schemeClr val="bg1"/>
                </a:solidFill>
                <a:latin typeface="+mn-ea"/>
              </a:rPr>
              <a:t>。</a:t>
            </a:r>
            <a:endParaRPr lang="zh-CN" altLang="en-US" dirty="0">
              <a:solidFill>
                <a:schemeClr val="bg1"/>
              </a:solidFill>
              <a:latin typeface="+mn-ea"/>
            </a:endParaRPr>
          </a:p>
        </p:txBody>
      </p:sp>
    </p:spTree>
    <p:extLst>
      <p:ext uri="{BB962C8B-B14F-4D97-AF65-F5344CB8AC3E}">
        <p14:creationId xmlns:p14="http://schemas.microsoft.com/office/powerpoint/2010/main" val="2205136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2.3 </a:t>
            </a:r>
            <a:r>
              <a:rPr lang="zh-CN" altLang="en-US" dirty="0" smtClean="0">
                <a:solidFill>
                  <a:schemeClr val="bg1"/>
                </a:solidFill>
              </a:rPr>
              <a:t>执行流程</a:t>
            </a:r>
            <a:endParaRPr lang="zh-CN" altLang="en-US" dirty="0">
              <a:solidFill>
                <a:schemeClr val="bg1"/>
              </a:solidFill>
            </a:endParaRPr>
          </a:p>
        </p:txBody>
      </p:sp>
      <p:pic>
        <p:nvPicPr>
          <p:cNvPr id="6146"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630" y="1033153"/>
            <a:ext cx="7239000"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781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2.3 </a:t>
            </a:r>
            <a:r>
              <a:rPr lang="zh-CN" altLang="en-US" dirty="0" smtClean="0">
                <a:solidFill>
                  <a:schemeClr val="bg1"/>
                </a:solidFill>
              </a:rPr>
              <a:t>执行流程</a:t>
            </a:r>
            <a:endParaRPr lang="zh-CN" altLang="en-US" dirty="0">
              <a:solidFill>
                <a:schemeClr val="bg1"/>
              </a:solidFill>
            </a:endParaRPr>
          </a:p>
        </p:txBody>
      </p:sp>
      <p:sp>
        <p:nvSpPr>
          <p:cNvPr id="4" name="TextBox 3"/>
          <p:cNvSpPr txBox="1"/>
          <p:nvPr/>
        </p:nvSpPr>
        <p:spPr>
          <a:xfrm>
            <a:off x="973778" y="1365662"/>
            <a:ext cx="10640289" cy="3970318"/>
          </a:xfrm>
          <a:prstGeom prst="rect">
            <a:avLst/>
          </a:prstGeom>
          <a:noFill/>
        </p:spPr>
        <p:txBody>
          <a:bodyPr wrap="square" rtlCol="0">
            <a:spAutoFit/>
          </a:bodyPr>
          <a:lstStyle/>
          <a:p>
            <a:r>
              <a:rPr lang="zh-CN" altLang="en-US" dirty="0">
                <a:solidFill>
                  <a:schemeClr val="bg1"/>
                </a:solidFill>
                <a:latin typeface="+mn-ea"/>
              </a:rPr>
              <a:t>我们看上面的图，我们把 </a:t>
            </a:r>
            <a:r>
              <a:rPr lang="en-US" altLang="zh-CN" dirty="0">
                <a:solidFill>
                  <a:schemeClr val="bg1"/>
                </a:solidFill>
                <a:latin typeface="+mn-ea"/>
              </a:rPr>
              <a:t>broker </a:t>
            </a:r>
            <a:r>
              <a:rPr lang="zh-CN" altLang="en-US" dirty="0">
                <a:solidFill>
                  <a:schemeClr val="bg1"/>
                </a:solidFill>
                <a:latin typeface="+mn-ea"/>
              </a:rPr>
              <a:t>的数量减少</a:t>
            </a:r>
            <a:r>
              <a:rPr lang="zh-CN" altLang="en-US" dirty="0" smtClean="0">
                <a:solidFill>
                  <a:schemeClr val="bg1"/>
                </a:solidFill>
                <a:latin typeface="+mn-ea"/>
              </a:rPr>
              <a:t>，只有</a:t>
            </a:r>
            <a:r>
              <a:rPr lang="zh-CN" altLang="en-US" dirty="0">
                <a:solidFill>
                  <a:schemeClr val="bg1"/>
                </a:solidFill>
                <a:latin typeface="+mn-ea"/>
              </a:rPr>
              <a:t>一台。现在假设我们按照上图进行部署</a:t>
            </a:r>
            <a:r>
              <a:rPr lang="zh-CN" altLang="en-US" dirty="0" smtClean="0">
                <a:solidFill>
                  <a:schemeClr val="bg1"/>
                </a:solidFill>
                <a:latin typeface="+mn-ea"/>
              </a:rPr>
              <a:t>：</a:t>
            </a:r>
            <a:endParaRPr lang="en-US" altLang="zh-CN" dirty="0">
              <a:solidFill>
                <a:schemeClr val="bg1"/>
              </a:solidFill>
              <a:latin typeface="+mn-ea"/>
            </a:endParaRPr>
          </a:p>
          <a:p>
            <a:r>
              <a:rPr lang="zh-CN" altLang="en-US" dirty="0" smtClean="0">
                <a:solidFill>
                  <a:schemeClr val="bg1"/>
                </a:solidFill>
                <a:latin typeface="+mn-ea"/>
              </a:rPr>
              <a:t>（</a:t>
            </a:r>
            <a:r>
              <a:rPr lang="en-US" altLang="zh-CN" dirty="0">
                <a:solidFill>
                  <a:schemeClr val="bg1"/>
                </a:solidFill>
                <a:latin typeface="+mn-ea"/>
              </a:rPr>
              <a:t>1</a:t>
            </a:r>
            <a:r>
              <a:rPr lang="zh-CN" altLang="en-US" dirty="0">
                <a:solidFill>
                  <a:schemeClr val="bg1"/>
                </a:solidFill>
                <a:latin typeface="+mn-ea"/>
              </a:rPr>
              <a:t>）</a:t>
            </a:r>
            <a:r>
              <a:rPr lang="en-US" altLang="zh-CN" dirty="0">
                <a:solidFill>
                  <a:schemeClr val="bg1"/>
                </a:solidFill>
                <a:latin typeface="+mn-ea"/>
              </a:rPr>
              <a:t>Server-1 broker </a:t>
            </a:r>
            <a:r>
              <a:rPr lang="zh-CN" altLang="en-US" dirty="0">
                <a:solidFill>
                  <a:schemeClr val="bg1"/>
                </a:solidFill>
                <a:latin typeface="+mn-ea"/>
              </a:rPr>
              <a:t>其实就是 </a:t>
            </a:r>
            <a:r>
              <a:rPr lang="en-US" altLang="zh-CN" dirty="0" err="1">
                <a:solidFill>
                  <a:schemeClr val="bg1"/>
                </a:solidFill>
                <a:latin typeface="+mn-ea"/>
              </a:rPr>
              <a:t>kafka</a:t>
            </a:r>
            <a:r>
              <a:rPr lang="en-US" altLang="zh-CN" dirty="0">
                <a:solidFill>
                  <a:schemeClr val="bg1"/>
                </a:solidFill>
                <a:latin typeface="+mn-ea"/>
              </a:rPr>
              <a:t> </a:t>
            </a:r>
            <a:r>
              <a:rPr lang="zh-CN" altLang="en-US" dirty="0">
                <a:solidFill>
                  <a:schemeClr val="bg1"/>
                </a:solidFill>
                <a:latin typeface="+mn-ea"/>
              </a:rPr>
              <a:t>的 </a:t>
            </a:r>
            <a:r>
              <a:rPr lang="en-US" altLang="zh-CN" dirty="0">
                <a:solidFill>
                  <a:schemeClr val="bg1"/>
                </a:solidFill>
                <a:latin typeface="+mn-ea"/>
              </a:rPr>
              <a:t>server</a:t>
            </a:r>
            <a:r>
              <a:rPr lang="zh-CN" altLang="en-US" dirty="0">
                <a:solidFill>
                  <a:schemeClr val="bg1"/>
                </a:solidFill>
                <a:latin typeface="+mn-ea"/>
              </a:rPr>
              <a:t>，因为 </a:t>
            </a:r>
            <a:r>
              <a:rPr lang="en-US" altLang="zh-CN" dirty="0">
                <a:solidFill>
                  <a:schemeClr val="bg1"/>
                </a:solidFill>
                <a:latin typeface="+mn-ea"/>
              </a:rPr>
              <a:t>producer </a:t>
            </a:r>
            <a:r>
              <a:rPr lang="zh-CN" altLang="en-US" dirty="0">
                <a:solidFill>
                  <a:schemeClr val="bg1"/>
                </a:solidFill>
                <a:latin typeface="+mn-ea"/>
              </a:rPr>
              <a:t>和 </a:t>
            </a:r>
            <a:r>
              <a:rPr lang="en-US" altLang="zh-CN" dirty="0">
                <a:solidFill>
                  <a:schemeClr val="bg1"/>
                </a:solidFill>
                <a:latin typeface="+mn-ea"/>
              </a:rPr>
              <a:t>consumer </a:t>
            </a:r>
            <a:r>
              <a:rPr lang="zh-CN" altLang="en-US" dirty="0">
                <a:solidFill>
                  <a:schemeClr val="bg1"/>
                </a:solidFill>
                <a:latin typeface="+mn-ea"/>
              </a:rPr>
              <a:t>都要去还它。 </a:t>
            </a:r>
            <a:r>
              <a:rPr lang="en-US" altLang="zh-CN" dirty="0">
                <a:solidFill>
                  <a:schemeClr val="bg1"/>
                </a:solidFill>
                <a:latin typeface="+mn-ea"/>
              </a:rPr>
              <a:t>Broker </a:t>
            </a:r>
            <a:r>
              <a:rPr lang="zh-CN" altLang="en-US" dirty="0">
                <a:solidFill>
                  <a:schemeClr val="bg1"/>
                </a:solidFill>
                <a:latin typeface="+mn-ea"/>
              </a:rPr>
              <a:t>主要还是做存储用</a:t>
            </a:r>
            <a:r>
              <a:rPr lang="zh-CN" altLang="en-US" dirty="0" smtClean="0">
                <a:solidFill>
                  <a:schemeClr val="bg1"/>
                </a:solidFill>
                <a:latin typeface="+mn-ea"/>
              </a:rPr>
              <a:t>。</a:t>
            </a:r>
            <a:endParaRPr lang="en-US" altLang="zh-CN" dirty="0" smtClean="0">
              <a:solidFill>
                <a:schemeClr val="bg1"/>
              </a:solidFill>
              <a:latin typeface="+mn-ea"/>
            </a:endParaRPr>
          </a:p>
          <a:p>
            <a:r>
              <a:rPr lang="zh-CN" altLang="en-US" dirty="0" smtClean="0">
                <a:solidFill>
                  <a:schemeClr val="bg1"/>
                </a:solidFill>
                <a:latin typeface="+mn-ea"/>
              </a:rPr>
              <a:t>（</a:t>
            </a:r>
            <a:r>
              <a:rPr lang="en-US" altLang="zh-CN" dirty="0">
                <a:solidFill>
                  <a:schemeClr val="bg1"/>
                </a:solidFill>
                <a:latin typeface="+mn-ea"/>
              </a:rPr>
              <a:t>2</a:t>
            </a:r>
            <a:r>
              <a:rPr lang="zh-CN" altLang="en-US" dirty="0">
                <a:solidFill>
                  <a:schemeClr val="bg1"/>
                </a:solidFill>
                <a:latin typeface="+mn-ea"/>
              </a:rPr>
              <a:t>）</a:t>
            </a:r>
            <a:r>
              <a:rPr lang="en-US" altLang="zh-CN" dirty="0">
                <a:solidFill>
                  <a:schemeClr val="bg1"/>
                </a:solidFill>
                <a:latin typeface="+mn-ea"/>
              </a:rPr>
              <a:t>Server-2 </a:t>
            </a:r>
            <a:r>
              <a:rPr lang="zh-CN" altLang="en-US" dirty="0">
                <a:solidFill>
                  <a:schemeClr val="bg1"/>
                </a:solidFill>
                <a:latin typeface="+mn-ea"/>
              </a:rPr>
              <a:t>是 </a:t>
            </a:r>
            <a:r>
              <a:rPr lang="en-US" altLang="zh-CN" dirty="0">
                <a:solidFill>
                  <a:schemeClr val="bg1"/>
                </a:solidFill>
                <a:latin typeface="+mn-ea"/>
              </a:rPr>
              <a:t>zookeeper </a:t>
            </a:r>
            <a:r>
              <a:rPr lang="zh-CN" altLang="en-US" dirty="0">
                <a:solidFill>
                  <a:schemeClr val="bg1"/>
                </a:solidFill>
                <a:latin typeface="+mn-ea"/>
              </a:rPr>
              <a:t>的 </a:t>
            </a:r>
            <a:r>
              <a:rPr lang="en-US" altLang="zh-CN" dirty="0">
                <a:solidFill>
                  <a:schemeClr val="bg1"/>
                </a:solidFill>
                <a:latin typeface="+mn-ea"/>
              </a:rPr>
              <a:t>server </a:t>
            </a:r>
            <a:r>
              <a:rPr lang="zh-CN" altLang="en-US" dirty="0">
                <a:solidFill>
                  <a:schemeClr val="bg1"/>
                </a:solidFill>
                <a:latin typeface="+mn-ea"/>
              </a:rPr>
              <a:t>端，它维持了一张表，记录了各个节点的 </a:t>
            </a:r>
            <a:r>
              <a:rPr lang="en-US" altLang="zh-CN" dirty="0">
                <a:solidFill>
                  <a:schemeClr val="bg1"/>
                </a:solidFill>
                <a:latin typeface="+mn-ea"/>
              </a:rPr>
              <a:t>IP</a:t>
            </a:r>
            <a:r>
              <a:rPr lang="zh-CN" altLang="en-US" dirty="0">
                <a:solidFill>
                  <a:schemeClr val="bg1"/>
                </a:solidFill>
                <a:latin typeface="+mn-ea"/>
              </a:rPr>
              <a:t>、端口等信息</a:t>
            </a:r>
            <a:r>
              <a:rPr lang="zh-CN" altLang="en-US" dirty="0" smtClean="0">
                <a:solidFill>
                  <a:schemeClr val="bg1"/>
                </a:solidFill>
                <a:latin typeface="+mn-ea"/>
              </a:rPr>
              <a:t>。</a:t>
            </a:r>
            <a:endParaRPr lang="en-US" altLang="zh-CN" dirty="0" smtClean="0">
              <a:solidFill>
                <a:schemeClr val="bg1"/>
              </a:solidFill>
              <a:latin typeface="+mn-ea"/>
            </a:endParaRPr>
          </a:p>
          <a:p>
            <a:r>
              <a:rPr lang="zh-CN" altLang="en-US" dirty="0" smtClean="0">
                <a:solidFill>
                  <a:schemeClr val="bg1"/>
                </a:solidFill>
                <a:latin typeface="+mn-ea"/>
              </a:rPr>
              <a:t>（</a:t>
            </a:r>
            <a:r>
              <a:rPr lang="en-US" altLang="zh-CN" dirty="0">
                <a:solidFill>
                  <a:schemeClr val="bg1"/>
                </a:solidFill>
                <a:latin typeface="+mn-ea"/>
              </a:rPr>
              <a:t>3</a:t>
            </a:r>
            <a:r>
              <a:rPr lang="zh-CN" altLang="en-US" dirty="0">
                <a:solidFill>
                  <a:schemeClr val="bg1"/>
                </a:solidFill>
                <a:latin typeface="+mn-ea"/>
              </a:rPr>
              <a:t>）</a:t>
            </a:r>
            <a:r>
              <a:rPr lang="en-US" altLang="zh-CN" dirty="0">
                <a:solidFill>
                  <a:schemeClr val="bg1"/>
                </a:solidFill>
                <a:latin typeface="+mn-ea"/>
              </a:rPr>
              <a:t>Server-3</a:t>
            </a:r>
            <a:r>
              <a:rPr lang="zh-CN" altLang="en-US" dirty="0">
                <a:solidFill>
                  <a:schemeClr val="bg1"/>
                </a:solidFill>
                <a:latin typeface="+mn-ea"/>
              </a:rPr>
              <a:t>、 </a:t>
            </a:r>
            <a:r>
              <a:rPr lang="en-US" altLang="zh-CN" dirty="0">
                <a:solidFill>
                  <a:schemeClr val="bg1"/>
                </a:solidFill>
                <a:latin typeface="+mn-ea"/>
              </a:rPr>
              <a:t>4</a:t>
            </a:r>
            <a:r>
              <a:rPr lang="zh-CN" altLang="en-US" dirty="0">
                <a:solidFill>
                  <a:schemeClr val="bg1"/>
                </a:solidFill>
                <a:latin typeface="+mn-ea"/>
              </a:rPr>
              <a:t>、 </a:t>
            </a:r>
            <a:r>
              <a:rPr lang="en-US" altLang="zh-CN" dirty="0">
                <a:solidFill>
                  <a:schemeClr val="bg1"/>
                </a:solidFill>
                <a:latin typeface="+mn-ea"/>
              </a:rPr>
              <a:t>5 </a:t>
            </a:r>
            <a:r>
              <a:rPr lang="zh-CN" altLang="en-US" dirty="0">
                <a:solidFill>
                  <a:schemeClr val="bg1"/>
                </a:solidFill>
                <a:latin typeface="+mn-ea"/>
              </a:rPr>
              <a:t>他们的共同之处就是都配置了 </a:t>
            </a:r>
            <a:r>
              <a:rPr lang="en-US" altLang="zh-CN" dirty="0" err="1">
                <a:solidFill>
                  <a:schemeClr val="bg1"/>
                </a:solidFill>
                <a:latin typeface="+mn-ea"/>
              </a:rPr>
              <a:t>zkClient</a:t>
            </a:r>
            <a:r>
              <a:rPr lang="zh-CN" altLang="en-US" dirty="0">
                <a:solidFill>
                  <a:schemeClr val="bg1"/>
                </a:solidFill>
                <a:latin typeface="+mn-ea"/>
              </a:rPr>
              <a:t>，更明确的说，就是运行前必须配置 </a:t>
            </a:r>
            <a:r>
              <a:rPr lang="en-US" altLang="zh-CN" dirty="0">
                <a:solidFill>
                  <a:schemeClr val="bg1"/>
                </a:solidFill>
                <a:latin typeface="+mn-ea"/>
              </a:rPr>
              <a:t>zookeeper</a:t>
            </a:r>
            <a:r>
              <a:rPr lang="zh-CN" altLang="en-US" dirty="0">
                <a:solidFill>
                  <a:schemeClr val="bg1"/>
                </a:solidFill>
                <a:latin typeface="+mn-ea"/>
              </a:rPr>
              <a:t>的地址，道理也很简单，这之间的连接都是需要 </a:t>
            </a:r>
            <a:r>
              <a:rPr lang="en-US" altLang="zh-CN" dirty="0">
                <a:solidFill>
                  <a:schemeClr val="bg1"/>
                </a:solidFill>
                <a:latin typeface="+mn-ea"/>
              </a:rPr>
              <a:t>zookeeper </a:t>
            </a:r>
            <a:r>
              <a:rPr lang="zh-CN" altLang="en-US" dirty="0">
                <a:solidFill>
                  <a:schemeClr val="bg1"/>
                </a:solidFill>
                <a:latin typeface="+mn-ea"/>
              </a:rPr>
              <a:t>来进行分发的</a:t>
            </a:r>
            <a:r>
              <a:rPr lang="zh-CN" altLang="en-US" dirty="0" smtClean="0">
                <a:solidFill>
                  <a:schemeClr val="bg1"/>
                </a:solidFill>
                <a:latin typeface="+mn-ea"/>
              </a:rPr>
              <a:t>。</a:t>
            </a:r>
            <a:endParaRPr lang="en-US" altLang="zh-CN" dirty="0" smtClean="0">
              <a:solidFill>
                <a:schemeClr val="bg1"/>
              </a:solidFill>
              <a:latin typeface="+mn-ea"/>
            </a:endParaRPr>
          </a:p>
          <a:p>
            <a:r>
              <a:rPr lang="zh-CN" altLang="en-US" dirty="0" smtClean="0">
                <a:solidFill>
                  <a:schemeClr val="bg1"/>
                </a:solidFill>
                <a:latin typeface="+mn-ea"/>
              </a:rPr>
              <a:t>（</a:t>
            </a:r>
            <a:r>
              <a:rPr lang="en-US" altLang="zh-CN" dirty="0">
                <a:solidFill>
                  <a:schemeClr val="bg1"/>
                </a:solidFill>
                <a:latin typeface="+mn-ea"/>
              </a:rPr>
              <a:t>4</a:t>
            </a:r>
            <a:r>
              <a:rPr lang="zh-CN" altLang="en-US" dirty="0">
                <a:solidFill>
                  <a:schemeClr val="bg1"/>
                </a:solidFill>
                <a:latin typeface="+mn-ea"/>
              </a:rPr>
              <a:t>）</a:t>
            </a:r>
            <a:r>
              <a:rPr lang="en-US" altLang="zh-CN" dirty="0">
                <a:solidFill>
                  <a:schemeClr val="bg1"/>
                </a:solidFill>
                <a:latin typeface="+mn-ea"/>
              </a:rPr>
              <a:t>Server-1 </a:t>
            </a:r>
            <a:r>
              <a:rPr lang="zh-CN" altLang="en-US" dirty="0">
                <a:solidFill>
                  <a:schemeClr val="bg1"/>
                </a:solidFill>
                <a:latin typeface="+mn-ea"/>
              </a:rPr>
              <a:t>和 </a:t>
            </a:r>
            <a:r>
              <a:rPr lang="en-US" altLang="zh-CN" dirty="0">
                <a:solidFill>
                  <a:schemeClr val="bg1"/>
                </a:solidFill>
                <a:latin typeface="+mn-ea"/>
              </a:rPr>
              <a:t>Server-2 </a:t>
            </a:r>
            <a:r>
              <a:rPr lang="zh-CN" altLang="en-US" dirty="0">
                <a:solidFill>
                  <a:schemeClr val="bg1"/>
                </a:solidFill>
                <a:latin typeface="+mn-ea"/>
              </a:rPr>
              <a:t>的关系，他们可以放在一台机器上，也可以分开放，</a:t>
            </a:r>
            <a:r>
              <a:rPr lang="en-US" altLang="zh-CN" dirty="0">
                <a:solidFill>
                  <a:schemeClr val="bg1"/>
                </a:solidFill>
                <a:latin typeface="+mn-ea"/>
              </a:rPr>
              <a:t>zookeeper </a:t>
            </a:r>
            <a:r>
              <a:rPr lang="zh-CN" altLang="en-US" dirty="0">
                <a:solidFill>
                  <a:schemeClr val="bg1"/>
                </a:solidFill>
                <a:latin typeface="+mn-ea"/>
              </a:rPr>
              <a:t>也可以配集群。目的是防止某一台挂了</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a:solidFill>
                <a:schemeClr val="bg1"/>
              </a:solidFill>
              <a:latin typeface="+mn-ea"/>
            </a:endParaRPr>
          </a:p>
          <a:p>
            <a:r>
              <a:rPr lang="zh-CN" altLang="en-US" dirty="0" smtClean="0">
                <a:solidFill>
                  <a:schemeClr val="bg1"/>
                </a:solidFill>
                <a:latin typeface="+mn-ea"/>
              </a:rPr>
              <a:t>简单</a:t>
            </a:r>
            <a:r>
              <a:rPr lang="zh-CN" altLang="en-US" dirty="0">
                <a:solidFill>
                  <a:schemeClr val="bg1"/>
                </a:solidFill>
                <a:latin typeface="+mn-ea"/>
              </a:rPr>
              <a:t>说下整个系统运行的顺序</a:t>
            </a:r>
            <a:r>
              <a:rPr lang="zh-CN" altLang="en-US" dirty="0" smtClean="0">
                <a:solidFill>
                  <a:schemeClr val="bg1"/>
                </a:solidFill>
                <a:latin typeface="+mn-ea"/>
              </a:rPr>
              <a:t>：</a:t>
            </a:r>
            <a:endParaRPr lang="en-US" altLang="zh-CN" dirty="0" smtClean="0">
              <a:solidFill>
                <a:schemeClr val="bg1"/>
              </a:solidFill>
              <a:latin typeface="+mn-ea"/>
            </a:endParaRPr>
          </a:p>
          <a:p>
            <a:r>
              <a:rPr lang="zh-CN" altLang="en-US" dirty="0" smtClean="0">
                <a:solidFill>
                  <a:schemeClr val="bg1"/>
                </a:solidFill>
                <a:latin typeface="+mn-ea"/>
              </a:rPr>
              <a:t>（</a:t>
            </a:r>
            <a:r>
              <a:rPr lang="en-US" altLang="zh-CN" dirty="0">
                <a:solidFill>
                  <a:schemeClr val="bg1"/>
                </a:solidFill>
                <a:latin typeface="+mn-ea"/>
              </a:rPr>
              <a:t>1</a:t>
            </a:r>
            <a:r>
              <a:rPr lang="zh-CN" altLang="en-US" dirty="0">
                <a:solidFill>
                  <a:schemeClr val="bg1"/>
                </a:solidFill>
                <a:latin typeface="+mn-ea"/>
              </a:rPr>
              <a:t>）启动</a:t>
            </a:r>
            <a:r>
              <a:rPr lang="en-US" altLang="zh-CN" dirty="0">
                <a:solidFill>
                  <a:schemeClr val="bg1"/>
                </a:solidFill>
                <a:latin typeface="+mn-ea"/>
              </a:rPr>
              <a:t>zookeeper </a:t>
            </a:r>
            <a:r>
              <a:rPr lang="zh-CN" altLang="en-US" dirty="0">
                <a:solidFill>
                  <a:schemeClr val="bg1"/>
                </a:solidFill>
                <a:latin typeface="+mn-ea"/>
              </a:rPr>
              <a:t>的 </a:t>
            </a:r>
            <a:r>
              <a:rPr lang="en-US" altLang="zh-CN" dirty="0" smtClean="0">
                <a:solidFill>
                  <a:schemeClr val="bg1"/>
                </a:solidFill>
                <a:latin typeface="+mn-ea"/>
              </a:rPr>
              <a:t>server</a:t>
            </a:r>
          </a:p>
          <a:p>
            <a:r>
              <a:rPr lang="zh-CN" altLang="en-US" dirty="0" smtClean="0">
                <a:solidFill>
                  <a:schemeClr val="bg1"/>
                </a:solidFill>
                <a:latin typeface="+mn-ea"/>
              </a:rPr>
              <a:t>（</a:t>
            </a:r>
            <a:r>
              <a:rPr lang="en-US" altLang="zh-CN" dirty="0">
                <a:solidFill>
                  <a:schemeClr val="bg1"/>
                </a:solidFill>
                <a:latin typeface="+mn-ea"/>
              </a:rPr>
              <a:t>2</a:t>
            </a:r>
            <a:r>
              <a:rPr lang="zh-CN" altLang="en-US" dirty="0">
                <a:solidFill>
                  <a:schemeClr val="bg1"/>
                </a:solidFill>
                <a:latin typeface="+mn-ea"/>
              </a:rPr>
              <a:t>）启动</a:t>
            </a:r>
            <a:r>
              <a:rPr lang="en-US" altLang="zh-CN" dirty="0" err="1">
                <a:solidFill>
                  <a:schemeClr val="bg1"/>
                </a:solidFill>
                <a:latin typeface="+mn-ea"/>
              </a:rPr>
              <a:t>kafka</a:t>
            </a:r>
            <a:r>
              <a:rPr lang="en-US" altLang="zh-CN" dirty="0">
                <a:solidFill>
                  <a:schemeClr val="bg1"/>
                </a:solidFill>
                <a:latin typeface="+mn-ea"/>
              </a:rPr>
              <a:t> </a:t>
            </a:r>
            <a:r>
              <a:rPr lang="zh-CN" altLang="en-US" dirty="0">
                <a:solidFill>
                  <a:schemeClr val="bg1"/>
                </a:solidFill>
                <a:latin typeface="+mn-ea"/>
              </a:rPr>
              <a:t>的 </a:t>
            </a:r>
            <a:r>
              <a:rPr lang="en-US" altLang="zh-CN" dirty="0" smtClean="0">
                <a:solidFill>
                  <a:schemeClr val="bg1"/>
                </a:solidFill>
                <a:latin typeface="+mn-ea"/>
              </a:rPr>
              <a:t>server</a:t>
            </a:r>
          </a:p>
          <a:p>
            <a:r>
              <a:rPr lang="zh-CN" altLang="en-US" dirty="0" smtClean="0">
                <a:solidFill>
                  <a:schemeClr val="bg1"/>
                </a:solidFill>
                <a:latin typeface="+mn-ea"/>
              </a:rPr>
              <a:t>（</a:t>
            </a:r>
            <a:r>
              <a:rPr lang="en-US" altLang="zh-CN" dirty="0">
                <a:solidFill>
                  <a:schemeClr val="bg1"/>
                </a:solidFill>
                <a:latin typeface="+mn-ea"/>
              </a:rPr>
              <a:t>3</a:t>
            </a:r>
            <a:r>
              <a:rPr lang="zh-CN" altLang="en-US" dirty="0">
                <a:solidFill>
                  <a:schemeClr val="bg1"/>
                </a:solidFill>
                <a:latin typeface="+mn-ea"/>
              </a:rPr>
              <a:t>）</a:t>
            </a:r>
            <a:r>
              <a:rPr lang="en-US" altLang="zh-CN" dirty="0">
                <a:solidFill>
                  <a:schemeClr val="bg1"/>
                </a:solidFill>
                <a:latin typeface="+mn-ea"/>
              </a:rPr>
              <a:t>Producer </a:t>
            </a:r>
            <a:r>
              <a:rPr lang="zh-CN" altLang="en-US" dirty="0">
                <a:solidFill>
                  <a:schemeClr val="bg1"/>
                </a:solidFill>
                <a:latin typeface="+mn-ea"/>
              </a:rPr>
              <a:t>如果生产了数据，会先通过 </a:t>
            </a:r>
            <a:r>
              <a:rPr lang="en-US" altLang="zh-CN" dirty="0">
                <a:solidFill>
                  <a:schemeClr val="bg1"/>
                </a:solidFill>
                <a:latin typeface="+mn-ea"/>
              </a:rPr>
              <a:t>zookeeper </a:t>
            </a:r>
            <a:r>
              <a:rPr lang="zh-CN" altLang="en-US" dirty="0">
                <a:solidFill>
                  <a:schemeClr val="bg1"/>
                </a:solidFill>
                <a:latin typeface="+mn-ea"/>
              </a:rPr>
              <a:t>找到 </a:t>
            </a:r>
            <a:r>
              <a:rPr lang="en-US" altLang="zh-CN" dirty="0">
                <a:solidFill>
                  <a:schemeClr val="bg1"/>
                </a:solidFill>
                <a:latin typeface="+mn-ea"/>
              </a:rPr>
              <a:t>broker</a:t>
            </a:r>
            <a:r>
              <a:rPr lang="zh-CN" altLang="en-US" dirty="0">
                <a:solidFill>
                  <a:schemeClr val="bg1"/>
                </a:solidFill>
                <a:latin typeface="+mn-ea"/>
              </a:rPr>
              <a:t>，然后将数据存放到 </a:t>
            </a:r>
            <a:r>
              <a:rPr lang="en-US" altLang="zh-CN" dirty="0" smtClean="0">
                <a:solidFill>
                  <a:schemeClr val="bg1"/>
                </a:solidFill>
                <a:latin typeface="+mn-ea"/>
              </a:rPr>
              <a:t>broker</a:t>
            </a:r>
          </a:p>
          <a:p>
            <a:r>
              <a:rPr lang="zh-CN" altLang="en-US" dirty="0" smtClean="0">
                <a:solidFill>
                  <a:schemeClr val="bg1"/>
                </a:solidFill>
                <a:latin typeface="+mn-ea"/>
              </a:rPr>
              <a:t>（</a:t>
            </a:r>
            <a:r>
              <a:rPr lang="en-US" altLang="zh-CN" dirty="0">
                <a:solidFill>
                  <a:schemeClr val="bg1"/>
                </a:solidFill>
                <a:latin typeface="+mn-ea"/>
              </a:rPr>
              <a:t>4</a:t>
            </a:r>
            <a:r>
              <a:rPr lang="zh-CN" altLang="en-US" dirty="0">
                <a:solidFill>
                  <a:schemeClr val="bg1"/>
                </a:solidFill>
                <a:latin typeface="+mn-ea"/>
              </a:rPr>
              <a:t>）</a:t>
            </a:r>
            <a:r>
              <a:rPr lang="en-US" altLang="zh-CN" dirty="0">
                <a:solidFill>
                  <a:schemeClr val="bg1"/>
                </a:solidFill>
                <a:latin typeface="+mn-ea"/>
              </a:rPr>
              <a:t>Consumer </a:t>
            </a:r>
            <a:r>
              <a:rPr lang="zh-CN" altLang="en-US" dirty="0">
                <a:solidFill>
                  <a:schemeClr val="bg1"/>
                </a:solidFill>
                <a:latin typeface="+mn-ea"/>
              </a:rPr>
              <a:t>如果要消费数据，会先通过 </a:t>
            </a:r>
            <a:r>
              <a:rPr lang="en-US" altLang="zh-CN" dirty="0">
                <a:solidFill>
                  <a:schemeClr val="bg1"/>
                </a:solidFill>
                <a:latin typeface="+mn-ea"/>
              </a:rPr>
              <a:t>zookeeper </a:t>
            </a:r>
            <a:r>
              <a:rPr lang="zh-CN" altLang="en-US" dirty="0">
                <a:solidFill>
                  <a:schemeClr val="bg1"/>
                </a:solidFill>
                <a:latin typeface="+mn-ea"/>
              </a:rPr>
              <a:t>找对应的 </a:t>
            </a:r>
            <a:r>
              <a:rPr lang="en-US" altLang="zh-CN" dirty="0">
                <a:solidFill>
                  <a:schemeClr val="bg1"/>
                </a:solidFill>
                <a:latin typeface="+mn-ea"/>
              </a:rPr>
              <a:t>broker</a:t>
            </a:r>
            <a:r>
              <a:rPr lang="zh-CN" altLang="en-US" dirty="0">
                <a:solidFill>
                  <a:schemeClr val="bg1"/>
                </a:solidFill>
                <a:latin typeface="+mn-ea"/>
              </a:rPr>
              <a:t>，然后消费</a:t>
            </a:r>
            <a:r>
              <a:rPr lang="zh-CN" altLang="en-US" dirty="0" smtClean="0">
                <a:solidFill>
                  <a:schemeClr val="bg1"/>
                </a:solidFill>
                <a:latin typeface="+mn-ea"/>
              </a:rPr>
              <a:t>。</a:t>
            </a:r>
            <a:endParaRPr lang="zh-CN" altLang="en-US" dirty="0">
              <a:solidFill>
                <a:schemeClr val="bg1"/>
              </a:solidFill>
              <a:latin typeface="+mn-ea"/>
            </a:endParaRPr>
          </a:p>
        </p:txBody>
      </p:sp>
    </p:spTree>
    <p:extLst>
      <p:ext uri="{BB962C8B-B14F-4D97-AF65-F5344CB8AC3E}">
        <p14:creationId xmlns:p14="http://schemas.microsoft.com/office/powerpoint/2010/main" val="2265414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2.4 KAFKA</a:t>
            </a:r>
            <a:r>
              <a:rPr lang="zh-CN" altLang="en-US" dirty="0" smtClean="0">
                <a:solidFill>
                  <a:schemeClr val="bg1"/>
                </a:solidFill>
              </a:rPr>
              <a:t>特性</a:t>
            </a:r>
            <a:endParaRPr lang="zh-CN" altLang="en-US" dirty="0">
              <a:solidFill>
                <a:schemeClr val="bg1"/>
              </a:solidFill>
            </a:endParaRPr>
          </a:p>
        </p:txBody>
      </p:sp>
      <p:sp>
        <p:nvSpPr>
          <p:cNvPr id="24" name="TextBox 57">
            <a:extLst>
              <a:ext uri="{FF2B5EF4-FFF2-40B4-BE49-F238E27FC236}">
                <a16:creationId xmlns:a16="http://schemas.microsoft.com/office/drawing/2014/main" xmlns="" id="{6D341324-A494-43E4-8A64-A862A4FAC07E}"/>
              </a:ext>
            </a:extLst>
          </p:cNvPr>
          <p:cNvSpPr txBox="1"/>
          <p:nvPr/>
        </p:nvSpPr>
        <p:spPr>
          <a:xfrm>
            <a:off x="9046222" y="3149746"/>
            <a:ext cx="2951337" cy="861774"/>
          </a:xfrm>
          <a:prstGeom prst="rect">
            <a:avLst/>
          </a:prstGeom>
          <a:noFill/>
        </p:spPr>
        <p:txBody>
          <a:bodyPr wrap="square" rtlCol="0">
            <a:spAutoFit/>
          </a:bodyPr>
          <a:lstStyle/>
          <a:p>
            <a:pPr lvl="0">
              <a:defRPr/>
            </a:pPr>
            <a:r>
              <a:rPr lang="zh-CN" altLang="en-US" b="1" dirty="0" smtClean="0">
                <a:solidFill>
                  <a:srgbClr val="FFC000"/>
                </a:solidFill>
                <a:latin typeface="+mn-ea"/>
              </a:rPr>
              <a:t>容错性  </a:t>
            </a:r>
            <a:endParaRPr lang="en-US" altLang="zh-CN" b="1" dirty="0" smtClean="0">
              <a:solidFill>
                <a:srgbClr val="FFC000"/>
              </a:solidFill>
              <a:latin typeface="+mn-ea"/>
            </a:endParaRPr>
          </a:p>
          <a:p>
            <a:pPr lvl="0">
              <a:defRPr/>
            </a:pPr>
            <a:r>
              <a:rPr lang="zh-CN" altLang="en-US" sz="1600" dirty="0" smtClean="0">
                <a:solidFill>
                  <a:schemeClr val="bg1"/>
                </a:solidFill>
                <a:latin typeface="+mn-ea"/>
              </a:rPr>
              <a:t>允许</a:t>
            </a:r>
            <a:r>
              <a:rPr lang="zh-CN" altLang="en-US" sz="1600" dirty="0">
                <a:solidFill>
                  <a:schemeClr val="bg1"/>
                </a:solidFill>
                <a:latin typeface="+mn-ea"/>
              </a:rPr>
              <a:t>集群中节点失败（若副本数量为</a:t>
            </a:r>
            <a:r>
              <a:rPr lang="en-US" altLang="zh-CN" sz="1600" dirty="0">
                <a:solidFill>
                  <a:schemeClr val="bg1"/>
                </a:solidFill>
                <a:latin typeface="+mn-ea"/>
              </a:rPr>
              <a:t>n,</a:t>
            </a:r>
            <a:r>
              <a:rPr lang="zh-CN" altLang="en-US" sz="1600" dirty="0">
                <a:solidFill>
                  <a:schemeClr val="bg1"/>
                </a:solidFill>
                <a:latin typeface="+mn-ea"/>
              </a:rPr>
              <a:t>则允许</a:t>
            </a:r>
            <a:r>
              <a:rPr lang="en-US" altLang="zh-CN" sz="1600" dirty="0">
                <a:solidFill>
                  <a:schemeClr val="bg1"/>
                </a:solidFill>
                <a:latin typeface="+mn-ea"/>
              </a:rPr>
              <a:t>n-1</a:t>
            </a:r>
            <a:r>
              <a:rPr lang="zh-CN" altLang="en-US" sz="1600" dirty="0">
                <a:solidFill>
                  <a:schemeClr val="bg1"/>
                </a:solidFill>
                <a:latin typeface="+mn-ea"/>
              </a:rPr>
              <a:t>个节点失败）</a:t>
            </a:r>
            <a:endParaRPr kumimoji="0" lang="en-US" sz="1600" b="1" i="0" u="none" strike="noStrike" kern="1200" cap="none" spc="0" normalizeH="0" baseline="0" noProof="0" dirty="0">
              <a:ln>
                <a:noFill/>
              </a:ln>
              <a:solidFill>
                <a:schemeClr val="bg1"/>
              </a:solidFill>
              <a:effectLst/>
              <a:uLnTx/>
              <a:uFillTx/>
              <a:latin typeface="+mn-ea"/>
            </a:endParaRPr>
          </a:p>
        </p:txBody>
      </p:sp>
      <p:sp>
        <p:nvSpPr>
          <p:cNvPr id="25" name="TextBox 58">
            <a:extLst>
              <a:ext uri="{FF2B5EF4-FFF2-40B4-BE49-F238E27FC236}">
                <a16:creationId xmlns:a16="http://schemas.microsoft.com/office/drawing/2014/main" xmlns="" id="{166FC66B-55AC-44A8-A73C-BCE0D57D4836}"/>
              </a:ext>
            </a:extLst>
          </p:cNvPr>
          <p:cNvSpPr txBox="1"/>
          <p:nvPr/>
        </p:nvSpPr>
        <p:spPr>
          <a:xfrm>
            <a:off x="8429431" y="1865653"/>
            <a:ext cx="2390556" cy="615553"/>
          </a:xfrm>
          <a:prstGeom prst="rect">
            <a:avLst/>
          </a:prstGeom>
          <a:noFill/>
        </p:spPr>
        <p:txBody>
          <a:bodyPr wrap="square" rtlCol="0">
            <a:spAutoFit/>
          </a:bodyPr>
          <a:lstStyle/>
          <a:p>
            <a:pPr lvl="0">
              <a:defRPr/>
            </a:pPr>
            <a:r>
              <a:rPr lang="zh-CN" altLang="en-US" b="1" dirty="0">
                <a:solidFill>
                  <a:srgbClr val="FFC000"/>
                </a:solidFill>
                <a:latin typeface="+mn-ea"/>
              </a:rPr>
              <a:t>可扩展性可扩展性</a:t>
            </a:r>
            <a:r>
              <a:rPr lang="en-US" b="1" dirty="0">
                <a:solidFill>
                  <a:srgbClr val="FFC000"/>
                </a:solidFill>
                <a:latin typeface="+mn-ea"/>
              </a:rPr>
              <a:t>  </a:t>
            </a:r>
          </a:p>
          <a:p>
            <a:pPr lvl="0">
              <a:defRPr/>
            </a:pPr>
            <a:r>
              <a:rPr lang="en-US" altLang="zh-CN" sz="1600" dirty="0" smtClean="0">
                <a:solidFill>
                  <a:schemeClr val="bg1"/>
                </a:solidFill>
                <a:latin typeface="+mn-ea"/>
              </a:rPr>
              <a:t>KAFKA</a:t>
            </a:r>
            <a:r>
              <a:rPr lang="zh-CN" altLang="en-US" sz="1600" dirty="0" smtClean="0">
                <a:solidFill>
                  <a:schemeClr val="bg1"/>
                </a:solidFill>
                <a:latin typeface="+mn-ea"/>
              </a:rPr>
              <a:t>集群</a:t>
            </a:r>
            <a:r>
              <a:rPr lang="zh-CN" altLang="en-US" sz="1600" dirty="0">
                <a:solidFill>
                  <a:schemeClr val="bg1"/>
                </a:solidFill>
                <a:latin typeface="+mn-ea"/>
              </a:rPr>
              <a:t>支持热扩展</a:t>
            </a:r>
            <a:endParaRPr lang="en-US" sz="1600" dirty="0">
              <a:solidFill>
                <a:schemeClr val="bg1"/>
              </a:solidFill>
              <a:latin typeface="+mn-ea"/>
            </a:endParaRPr>
          </a:p>
        </p:txBody>
      </p:sp>
      <p:sp>
        <p:nvSpPr>
          <p:cNvPr id="26" name="Freeform 190">
            <a:extLst>
              <a:ext uri="{FF2B5EF4-FFF2-40B4-BE49-F238E27FC236}">
                <a16:creationId xmlns:a16="http://schemas.microsoft.com/office/drawing/2014/main" xmlns="" id="{FC6AF26C-D061-46CC-81E0-2DA7F8EA7F7E}"/>
              </a:ext>
            </a:extLst>
          </p:cNvPr>
          <p:cNvSpPr>
            <a:spLocks noEditPoints="1"/>
          </p:cNvSpPr>
          <p:nvPr/>
        </p:nvSpPr>
        <p:spPr bwMode="auto">
          <a:xfrm>
            <a:off x="7785800" y="2088227"/>
            <a:ext cx="325677" cy="264011"/>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rgbClr val="6B71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7" name="Oval 60">
            <a:extLst>
              <a:ext uri="{FF2B5EF4-FFF2-40B4-BE49-F238E27FC236}">
                <a16:creationId xmlns:a16="http://schemas.microsoft.com/office/drawing/2014/main" xmlns="" id="{B615778F-F9A4-40F9-8E72-D79EC5869378}"/>
              </a:ext>
            </a:extLst>
          </p:cNvPr>
          <p:cNvSpPr>
            <a:spLocks noChangeAspect="1"/>
          </p:cNvSpPr>
          <p:nvPr/>
        </p:nvSpPr>
        <p:spPr>
          <a:xfrm>
            <a:off x="7582850" y="1857335"/>
            <a:ext cx="725793" cy="725793"/>
          </a:xfrm>
          <a:prstGeom prst="ellipse">
            <a:avLst/>
          </a:prstGeom>
          <a:noFill/>
          <a:ln w="12700" cap="flat" cmpd="sng" algn="ctr">
            <a:solidFill>
              <a:srgbClr val="6B71C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8" name="Freeform 175">
            <a:extLst>
              <a:ext uri="{FF2B5EF4-FFF2-40B4-BE49-F238E27FC236}">
                <a16:creationId xmlns:a16="http://schemas.microsoft.com/office/drawing/2014/main" xmlns="" id="{9E69764E-0D74-4912-AB86-039D9C3F7F0F}"/>
              </a:ext>
            </a:extLst>
          </p:cNvPr>
          <p:cNvSpPr>
            <a:spLocks noEditPoints="1"/>
          </p:cNvSpPr>
          <p:nvPr/>
        </p:nvSpPr>
        <p:spPr bwMode="auto">
          <a:xfrm>
            <a:off x="8402592" y="3446759"/>
            <a:ext cx="326641" cy="206198"/>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9" name="Oval 62">
            <a:extLst>
              <a:ext uri="{FF2B5EF4-FFF2-40B4-BE49-F238E27FC236}">
                <a16:creationId xmlns:a16="http://schemas.microsoft.com/office/drawing/2014/main" xmlns="" id="{AAD64CCF-8329-4323-A8C4-098716C7F576}"/>
              </a:ext>
            </a:extLst>
          </p:cNvPr>
          <p:cNvSpPr>
            <a:spLocks noChangeAspect="1"/>
          </p:cNvSpPr>
          <p:nvPr/>
        </p:nvSpPr>
        <p:spPr>
          <a:xfrm>
            <a:off x="8199643" y="3186960"/>
            <a:ext cx="725793" cy="725793"/>
          </a:xfrm>
          <a:prstGeom prst="ellipse">
            <a:avLst/>
          </a:prstGeom>
          <a:no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0" name="TextBox 63">
            <a:extLst>
              <a:ext uri="{FF2B5EF4-FFF2-40B4-BE49-F238E27FC236}">
                <a16:creationId xmlns:a16="http://schemas.microsoft.com/office/drawing/2014/main" xmlns="" id="{32D20072-B7C9-4AC1-B0E6-103613C2E704}"/>
              </a:ext>
            </a:extLst>
          </p:cNvPr>
          <p:cNvSpPr txBox="1"/>
          <p:nvPr/>
        </p:nvSpPr>
        <p:spPr>
          <a:xfrm>
            <a:off x="439388" y="3294906"/>
            <a:ext cx="2640664" cy="1107996"/>
          </a:xfrm>
          <a:prstGeom prst="rect">
            <a:avLst/>
          </a:prstGeom>
          <a:noFill/>
        </p:spPr>
        <p:txBody>
          <a:bodyPr wrap="square" rtlCol="0">
            <a:spAutoFit/>
          </a:bodyPr>
          <a:lstStyle/>
          <a:p>
            <a:pPr lvl="0" algn="r">
              <a:defRPr/>
            </a:pPr>
            <a:r>
              <a:rPr lang="zh-CN" altLang="en-US" b="1" dirty="0">
                <a:solidFill>
                  <a:srgbClr val="FFC000"/>
                </a:solidFill>
                <a:latin typeface="+mn-ea"/>
              </a:rPr>
              <a:t>持久性、可靠性</a:t>
            </a:r>
            <a:endParaRPr lang="en-US" b="1" dirty="0">
              <a:solidFill>
                <a:srgbClr val="FFC000"/>
              </a:solidFill>
              <a:latin typeface="+mn-ea"/>
            </a:endParaRPr>
          </a:p>
          <a:p>
            <a:pPr lvl="0" algn="r">
              <a:defRPr/>
            </a:pPr>
            <a:r>
              <a:rPr lang="zh-CN" altLang="en-US" sz="1600" dirty="0">
                <a:solidFill>
                  <a:schemeClr val="bg1"/>
                </a:solidFill>
                <a:latin typeface="+mn-ea"/>
              </a:rPr>
              <a:t>消息被持久化到本地磁盘，并且支持数据备份防止数据丢失</a:t>
            </a:r>
            <a:endParaRPr kumimoji="0" lang="en-US" sz="1600" b="1" i="0" u="none" strike="noStrike" kern="1200" cap="none" spc="0" normalizeH="0" baseline="0" noProof="0" dirty="0">
              <a:ln>
                <a:noFill/>
              </a:ln>
              <a:solidFill>
                <a:schemeClr val="bg1"/>
              </a:solidFill>
              <a:effectLst/>
              <a:uLnTx/>
              <a:uFillTx/>
              <a:latin typeface="+mn-ea"/>
            </a:endParaRPr>
          </a:p>
        </p:txBody>
      </p:sp>
      <p:sp>
        <p:nvSpPr>
          <p:cNvPr id="31" name="TextBox 64">
            <a:extLst>
              <a:ext uri="{FF2B5EF4-FFF2-40B4-BE49-F238E27FC236}">
                <a16:creationId xmlns:a16="http://schemas.microsoft.com/office/drawing/2014/main" xmlns="" id="{83DCDAA8-E141-436B-91B0-CE64BBC16C46}"/>
              </a:ext>
            </a:extLst>
          </p:cNvPr>
          <p:cNvSpPr txBox="1"/>
          <p:nvPr/>
        </p:nvSpPr>
        <p:spPr>
          <a:xfrm>
            <a:off x="838199" y="1779545"/>
            <a:ext cx="2842124" cy="861774"/>
          </a:xfrm>
          <a:prstGeom prst="rect">
            <a:avLst/>
          </a:prstGeom>
          <a:noFill/>
        </p:spPr>
        <p:txBody>
          <a:bodyPr wrap="square" rtlCol="0">
            <a:spAutoFit/>
          </a:bodyPr>
          <a:lstStyle/>
          <a:p>
            <a:pPr lvl="0" algn="r">
              <a:defRPr/>
            </a:pPr>
            <a:r>
              <a:rPr lang="zh-CN" altLang="en-US" b="1" dirty="0">
                <a:solidFill>
                  <a:srgbClr val="FFC000"/>
                </a:solidFill>
                <a:latin typeface="+mn-ea"/>
              </a:rPr>
              <a:t>高吞吐量、低</a:t>
            </a:r>
            <a:r>
              <a:rPr lang="zh-CN" altLang="en-US" b="1" dirty="0" smtClean="0">
                <a:solidFill>
                  <a:srgbClr val="FFC000"/>
                </a:solidFill>
                <a:latin typeface="+mn-ea"/>
              </a:rPr>
              <a:t>延迟</a:t>
            </a:r>
            <a:endParaRPr lang="en-US" altLang="zh-CN" b="1" dirty="0" smtClean="0">
              <a:solidFill>
                <a:srgbClr val="FFC000"/>
              </a:solidFill>
              <a:latin typeface="+mn-ea"/>
            </a:endParaRPr>
          </a:p>
          <a:p>
            <a:pPr lvl="0" algn="r">
              <a:defRPr/>
            </a:pPr>
            <a:r>
              <a:rPr lang="zh-CN" altLang="en-US" sz="1600" dirty="0" smtClean="0">
                <a:solidFill>
                  <a:schemeClr val="bg1"/>
                </a:solidFill>
                <a:latin typeface="+mn-ea"/>
              </a:rPr>
              <a:t>每秒</a:t>
            </a:r>
            <a:r>
              <a:rPr lang="zh-CN" altLang="en-US" sz="1600" dirty="0">
                <a:solidFill>
                  <a:schemeClr val="bg1"/>
                </a:solidFill>
                <a:latin typeface="+mn-ea"/>
              </a:rPr>
              <a:t>可以处理几十万条消息，它的延迟最低只有几毫秒</a:t>
            </a:r>
            <a:endParaRPr kumimoji="0" lang="en-US" sz="1600" b="1" i="0" u="none" strike="noStrike" kern="1200" cap="none" spc="0" normalizeH="0" baseline="0" noProof="0" dirty="0">
              <a:ln>
                <a:noFill/>
              </a:ln>
              <a:solidFill>
                <a:schemeClr val="bg1"/>
              </a:solidFill>
              <a:effectLst/>
              <a:uLnTx/>
              <a:uFillTx/>
              <a:latin typeface="+mn-ea"/>
            </a:endParaRPr>
          </a:p>
        </p:txBody>
      </p:sp>
      <p:sp>
        <p:nvSpPr>
          <p:cNvPr id="32" name="Oval 65">
            <a:extLst>
              <a:ext uri="{FF2B5EF4-FFF2-40B4-BE49-F238E27FC236}">
                <a16:creationId xmlns:a16="http://schemas.microsoft.com/office/drawing/2014/main" xmlns="" id="{E5D3EE4D-E9A9-495B-B350-3667B2F0933B}"/>
              </a:ext>
            </a:extLst>
          </p:cNvPr>
          <p:cNvSpPr>
            <a:spLocks noChangeAspect="1"/>
          </p:cNvSpPr>
          <p:nvPr/>
        </p:nvSpPr>
        <p:spPr>
          <a:xfrm>
            <a:off x="3807555" y="1857335"/>
            <a:ext cx="725793" cy="725793"/>
          </a:xfrm>
          <a:prstGeom prst="ellipse">
            <a:avLst/>
          </a:prstGeom>
          <a:noFill/>
          <a:ln w="12700" cap="flat" cmpd="sng" algn="ctr">
            <a:solidFill>
              <a:srgbClr val="0F6FC6"/>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3" name="Oval 66">
            <a:extLst>
              <a:ext uri="{FF2B5EF4-FFF2-40B4-BE49-F238E27FC236}">
                <a16:creationId xmlns:a16="http://schemas.microsoft.com/office/drawing/2014/main" xmlns="" id="{82C5C7BD-9B22-4ED3-9D9E-BA8B9A5E31C0}"/>
              </a:ext>
            </a:extLst>
          </p:cNvPr>
          <p:cNvSpPr>
            <a:spLocks noChangeAspect="1"/>
          </p:cNvSpPr>
          <p:nvPr/>
        </p:nvSpPr>
        <p:spPr>
          <a:xfrm>
            <a:off x="3207283" y="3305710"/>
            <a:ext cx="725793" cy="725793"/>
          </a:xfrm>
          <a:prstGeom prst="ellipse">
            <a:avLst/>
          </a:prstGeom>
          <a:noFill/>
          <a:ln w="12700" cap="flat" cmpd="sng" algn="ctr">
            <a:solidFill>
              <a:srgbClr val="009DD9"/>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4" name="Freeform 511">
            <a:extLst>
              <a:ext uri="{FF2B5EF4-FFF2-40B4-BE49-F238E27FC236}">
                <a16:creationId xmlns:a16="http://schemas.microsoft.com/office/drawing/2014/main" xmlns="" id="{55665D24-DEF0-4BF2-B184-4A3C0B3713B9}"/>
              </a:ext>
            </a:extLst>
          </p:cNvPr>
          <p:cNvSpPr>
            <a:spLocks noEditPoints="1"/>
          </p:cNvSpPr>
          <p:nvPr/>
        </p:nvSpPr>
        <p:spPr bwMode="auto">
          <a:xfrm>
            <a:off x="3408231" y="3539190"/>
            <a:ext cx="320991" cy="263841"/>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rgbClr val="499DCC"/>
          </a:solidFill>
          <a:ln>
            <a:solidFill>
              <a:srgbClr val="009DD9"/>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5" name="Freeform 504">
            <a:extLst>
              <a:ext uri="{FF2B5EF4-FFF2-40B4-BE49-F238E27FC236}">
                <a16:creationId xmlns:a16="http://schemas.microsoft.com/office/drawing/2014/main" xmlns="" id="{CD740F81-A0CF-4F4C-AD9A-06524C12EFD7}"/>
              </a:ext>
            </a:extLst>
          </p:cNvPr>
          <p:cNvSpPr>
            <a:spLocks noEditPoints="1"/>
          </p:cNvSpPr>
          <p:nvPr/>
        </p:nvSpPr>
        <p:spPr bwMode="auto">
          <a:xfrm>
            <a:off x="4009004" y="2074490"/>
            <a:ext cx="322896" cy="320991"/>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rgbClr val="22B1BF"/>
          </a:solidFill>
          <a:ln>
            <a:solidFill>
              <a:srgbClr val="0F6FC6"/>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6" name="TextBox 69">
            <a:extLst>
              <a:ext uri="{FF2B5EF4-FFF2-40B4-BE49-F238E27FC236}">
                <a16:creationId xmlns:a16="http://schemas.microsoft.com/office/drawing/2014/main" xmlns="" id="{1A55643A-274C-4625-A1B7-3A8C34B04F27}"/>
              </a:ext>
            </a:extLst>
          </p:cNvPr>
          <p:cNvSpPr txBox="1"/>
          <p:nvPr/>
        </p:nvSpPr>
        <p:spPr>
          <a:xfrm>
            <a:off x="8509133" y="4849876"/>
            <a:ext cx="3188062" cy="615553"/>
          </a:xfrm>
          <a:prstGeom prst="rect">
            <a:avLst/>
          </a:prstGeom>
          <a:noFill/>
        </p:spPr>
        <p:txBody>
          <a:bodyPr wrap="square" rtlCol="0">
            <a:spAutoFit/>
          </a:bodyPr>
          <a:lstStyle/>
          <a:p>
            <a:pPr lvl="0">
              <a:defRPr/>
            </a:pPr>
            <a:r>
              <a:rPr lang="zh-CN" altLang="en-US" b="1" dirty="0">
                <a:solidFill>
                  <a:srgbClr val="FFC000"/>
                </a:solidFill>
                <a:latin typeface="+mn-ea"/>
              </a:rPr>
              <a:t>支持实时在线处理和离线处理</a:t>
            </a:r>
            <a:r>
              <a:rPr lang="en-US" b="1" dirty="0">
                <a:solidFill>
                  <a:srgbClr val="FFC000"/>
                </a:solidFill>
                <a:latin typeface="+mn-ea"/>
              </a:rPr>
              <a:t> </a:t>
            </a:r>
          </a:p>
          <a:p>
            <a:pPr lvl="0">
              <a:defRPr/>
            </a:pPr>
            <a:r>
              <a:rPr lang="zh-CN" altLang="en-US" sz="1600" noProof="0" dirty="0" smtClean="0">
                <a:solidFill>
                  <a:schemeClr val="bg1"/>
                </a:solidFill>
                <a:latin typeface="+mn-ea"/>
              </a:rPr>
              <a:t>可以结合</a:t>
            </a:r>
            <a:r>
              <a:rPr lang="en-US" altLang="zh-CN" sz="1600" dirty="0" smtClean="0">
                <a:solidFill>
                  <a:schemeClr val="bg1"/>
                </a:solidFill>
                <a:latin typeface="+mn-ea"/>
              </a:rPr>
              <a:t>Storm</a:t>
            </a:r>
            <a:r>
              <a:rPr lang="zh-CN" altLang="en-US" sz="1600" dirty="0" smtClean="0">
                <a:solidFill>
                  <a:schemeClr val="bg1"/>
                </a:solidFill>
                <a:latin typeface="+mn-ea"/>
              </a:rPr>
              <a:t>、</a:t>
            </a:r>
            <a:r>
              <a:rPr lang="en-US" altLang="zh-CN" sz="1600" dirty="0" smtClean="0">
                <a:solidFill>
                  <a:schemeClr val="bg1"/>
                </a:solidFill>
                <a:latin typeface="+mn-ea"/>
              </a:rPr>
              <a:t>Hadoop</a:t>
            </a:r>
            <a:r>
              <a:rPr lang="zh-CN" altLang="en-US" sz="1600" dirty="0" smtClean="0">
                <a:solidFill>
                  <a:schemeClr val="bg1"/>
                </a:solidFill>
                <a:latin typeface="+mn-ea"/>
              </a:rPr>
              <a:t>使用</a:t>
            </a:r>
            <a:endParaRPr kumimoji="0" lang="en-US" sz="1600" b="1" i="0" u="none" strike="noStrike" kern="1200" cap="none" spc="0" normalizeH="0" baseline="0" noProof="0" dirty="0">
              <a:ln>
                <a:noFill/>
              </a:ln>
              <a:solidFill>
                <a:schemeClr val="bg1"/>
              </a:solidFill>
              <a:effectLst/>
              <a:uLnTx/>
              <a:uFillTx/>
              <a:latin typeface="+mn-ea"/>
            </a:endParaRPr>
          </a:p>
        </p:txBody>
      </p:sp>
      <p:sp>
        <p:nvSpPr>
          <p:cNvPr id="37" name="Freeform 173">
            <a:extLst>
              <a:ext uri="{FF2B5EF4-FFF2-40B4-BE49-F238E27FC236}">
                <a16:creationId xmlns:a16="http://schemas.microsoft.com/office/drawing/2014/main" xmlns="" id="{C8F9D1A7-A368-4ACD-8323-27CC436ED0C2}"/>
              </a:ext>
            </a:extLst>
          </p:cNvPr>
          <p:cNvSpPr>
            <a:spLocks noEditPoints="1"/>
          </p:cNvSpPr>
          <p:nvPr/>
        </p:nvSpPr>
        <p:spPr bwMode="auto">
          <a:xfrm>
            <a:off x="7780018" y="4947082"/>
            <a:ext cx="331459" cy="333386"/>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rgbClr val="1C568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8" name="Oval 71">
            <a:extLst>
              <a:ext uri="{FF2B5EF4-FFF2-40B4-BE49-F238E27FC236}">
                <a16:creationId xmlns:a16="http://schemas.microsoft.com/office/drawing/2014/main" xmlns="" id="{0F1F7C65-D9F2-4137-9C16-6A3AD38D638A}"/>
              </a:ext>
            </a:extLst>
          </p:cNvPr>
          <p:cNvSpPr>
            <a:spLocks noChangeAspect="1"/>
          </p:cNvSpPr>
          <p:nvPr/>
        </p:nvSpPr>
        <p:spPr>
          <a:xfrm>
            <a:off x="7582850" y="4750876"/>
            <a:ext cx="725793" cy="725793"/>
          </a:xfrm>
          <a:prstGeom prst="ellipse">
            <a:avLst/>
          </a:prstGeom>
          <a:noFill/>
          <a:ln w="12700" cap="flat" cmpd="sng" algn="ctr">
            <a:solidFill>
              <a:srgbClr val="1C568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9" name="TextBox 72">
            <a:extLst>
              <a:ext uri="{FF2B5EF4-FFF2-40B4-BE49-F238E27FC236}">
                <a16:creationId xmlns:a16="http://schemas.microsoft.com/office/drawing/2014/main" xmlns="" id="{906D1892-F75E-4DE0-961F-D4BC5A488754}"/>
              </a:ext>
            </a:extLst>
          </p:cNvPr>
          <p:cNvSpPr txBox="1"/>
          <p:nvPr/>
        </p:nvSpPr>
        <p:spPr>
          <a:xfrm>
            <a:off x="1906559" y="4750876"/>
            <a:ext cx="1773764" cy="861774"/>
          </a:xfrm>
          <a:prstGeom prst="rect">
            <a:avLst/>
          </a:prstGeom>
          <a:noFill/>
        </p:spPr>
        <p:txBody>
          <a:bodyPr wrap="square" rtlCol="0">
            <a:spAutoFit/>
          </a:bodyPr>
          <a:lstStyle/>
          <a:p>
            <a:pPr lvl="0" algn="r">
              <a:defRPr/>
            </a:pPr>
            <a:r>
              <a:rPr lang="zh-CN" altLang="en-US" b="1" dirty="0">
                <a:solidFill>
                  <a:srgbClr val="FFC000"/>
                </a:solidFill>
                <a:latin typeface="+mn-ea"/>
              </a:rPr>
              <a:t>高并发</a:t>
            </a:r>
            <a:endParaRPr lang="en-US" altLang="zh-CN" b="1" dirty="0">
              <a:solidFill>
                <a:srgbClr val="FFC000"/>
              </a:solidFill>
              <a:latin typeface="+mn-ea"/>
            </a:endParaRPr>
          </a:p>
          <a:p>
            <a:pPr lvl="0" algn="r">
              <a:defRPr/>
            </a:pPr>
            <a:r>
              <a:rPr lang="zh-CN" altLang="en-US" sz="1600" dirty="0" smtClean="0">
                <a:solidFill>
                  <a:schemeClr val="bg1"/>
                </a:solidFill>
                <a:latin typeface="+mn-ea"/>
              </a:rPr>
              <a:t>支持</a:t>
            </a:r>
            <a:r>
              <a:rPr lang="zh-CN" altLang="en-US" sz="1600" dirty="0">
                <a:solidFill>
                  <a:schemeClr val="bg1"/>
                </a:solidFill>
                <a:latin typeface="+mn-ea"/>
              </a:rPr>
              <a:t>数千个客户端同时读写</a:t>
            </a:r>
            <a:endParaRPr kumimoji="0" lang="en-US" sz="1600" b="0" i="0" u="none" strike="noStrike" kern="1200" cap="none" spc="0" normalizeH="0" baseline="0" noProof="0" dirty="0" smtClean="0">
              <a:ln>
                <a:noFill/>
              </a:ln>
              <a:solidFill>
                <a:schemeClr val="bg1"/>
              </a:solidFill>
              <a:effectLst/>
              <a:uLnTx/>
              <a:uFillTx/>
              <a:latin typeface="+mn-ea"/>
            </a:endParaRPr>
          </a:p>
        </p:txBody>
      </p:sp>
      <p:sp>
        <p:nvSpPr>
          <p:cNvPr id="40" name="Oval 73">
            <a:extLst>
              <a:ext uri="{FF2B5EF4-FFF2-40B4-BE49-F238E27FC236}">
                <a16:creationId xmlns:a16="http://schemas.microsoft.com/office/drawing/2014/main" xmlns="" id="{615D1EEB-A28A-434D-877A-C2C115BF785D}"/>
              </a:ext>
            </a:extLst>
          </p:cNvPr>
          <p:cNvSpPr>
            <a:spLocks noChangeAspect="1"/>
          </p:cNvSpPr>
          <p:nvPr/>
        </p:nvSpPr>
        <p:spPr>
          <a:xfrm>
            <a:off x="3807555" y="4750876"/>
            <a:ext cx="725793" cy="725793"/>
          </a:xfrm>
          <a:prstGeom prst="ellipse">
            <a:avLst/>
          </a:prstGeom>
          <a:noFill/>
          <a:ln w="12700" cap="flat" cmpd="sng" algn="ctr">
            <a:solidFill>
              <a:srgbClr val="0BD0D9"/>
            </a:solid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41" name="Freeform 477">
            <a:extLst>
              <a:ext uri="{FF2B5EF4-FFF2-40B4-BE49-F238E27FC236}">
                <a16:creationId xmlns:a16="http://schemas.microsoft.com/office/drawing/2014/main" xmlns="" id="{7A4BC7C0-B333-4D0D-980B-E8AAAC0305B8}"/>
              </a:ext>
            </a:extLst>
          </p:cNvPr>
          <p:cNvSpPr>
            <a:spLocks noEditPoints="1"/>
          </p:cNvSpPr>
          <p:nvPr/>
        </p:nvSpPr>
        <p:spPr bwMode="auto">
          <a:xfrm>
            <a:off x="4068059" y="4953949"/>
            <a:ext cx="204787" cy="320038"/>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rgbClr val="5E85CA"/>
          </a:solidFill>
          <a:ln>
            <a:solidFill>
              <a:srgbClr val="0BD0D9"/>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900" y="2831470"/>
            <a:ext cx="3300640" cy="1545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9943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03</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000" b="1" dirty="0" smtClean="0">
                <a:solidFill>
                  <a:prstClr val="black">
                    <a:lumMod val="85000"/>
                    <a:lumOff val="15000"/>
                  </a:prstClr>
                </a:solidFill>
                <a:latin typeface="微软雅黑" panose="020B0503020204020204" pitchFamily="34" charset="-122"/>
                <a:ea typeface="微软雅黑" panose="020B0503020204020204" pitchFamily="34" charset="-122"/>
              </a:rPr>
              <a:t>KAFKA </a:t>
            </a: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的 使 用 场 景</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4122575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3.1 </a:t>
            </a:r>
            <a:r>
              <a:rPr lang="zh-CN" altLang="en-US" dirty="0" smtClean="0">
                <a:solidFill>
                  <a:schemeClr val="bg1"/>
                </a:solidFill>
              </a:rPr>
              <a:t>异步处理</a:t>
            </a:r>
            <a:endParaRPr lang="zh-CN" altLang="en-US" dirty="0">
              <a:solidFill>
                <a:schemeClr val="bg1"/>
              </a:solidFill>
            </a:endParaRPr>
          </a:p>
        </p:txBody>
      </p:sp>
      <p:sp>
        <p:nvSpPr>
          <p:cNvPr id="2" name="TextBox 1"/>
          <p:cNvSpPr txBox="1"/>
          <p:nvPr/>
        </p:nvSpPr>
        <p:spPr>
          <a:xfrm>
            <a:off x="1056904" y="1282535"/>
            <a:ext cx="10572125" cy="369332"/>
          </a:xfrm>
          <a:prstGeom prst="rect">
            <a:avLst/>
          </a:prstGeom>
          <a:noFill/>
        </p:spPr>
        <p:txBody>
          <a:bodyPr wrap="none" rtlCol="0">
            <a:spAutoFit/>
          </a:bodyPr>
          <a:lstStyle/>
          <a:p>
            <a:r>
              <a:rPr lang="zh-CN" altLang="en-US" dirty="0">
                <a:solidFill>
                  <a:schemeClr val="bg1"/>
                </a:solidFill>
                <a:latin typeface="+mn-ea"/>
              </a:rPr>
              <a:t>场景说明：用户注册后，需要发注册邮件和注册短信。传统的做法有两种</a:t>
            </a:r>
            <a:r>
              <a:rPr lang="en-US" altLang="zh-CN" dirty="0">
                <a:solidFill>
                  <a:schemeClr val="bg1"/>
                </a:solidFill>
                <a:latin typeface="+mn-ea"/>
              </a:rPr>
              <a:t>1.</a:t>
            </a:r>
            <a:r>
              <a:rPr lang="zh-CN" altLang="en-US" dirty="0">
                <a:solidFill>
                  <a:schemeClr val="bg1"/>
                </a:solidFill>
                <a:latin typeface="+mn-ea"/>
              </a:rPr>
              <a:t>串行的方式；</a:t>
            </a:r>
            <a:r>
              <a:rPr lang="en-US" altLang="zh-CN" dirty="0">
                <a:solidFill>
                  <a:schemeClr val="bg1"/>
                </a:solidFill>
                <a:latin typeface="+mn-ea"/>
              </a:rPr>
              <a:t>2.</a:t>
            </a:r>
            <a:r>
              <a:rPr lang="zh-CN" altLang="en-US" dirty="0">
                <a:solidFill>
                  <a:schemeClr val="bg1"/>
                </a:solidFill>
                <a:latin typeface="+mn-ea"/>
              </a:rPr>
              <a:t>并行方式。</a:t>
            </a:r>
            <a:endParaRPr lang="zh-CN" altLang="en-US" dirty="0" smtClean="0">
              <a:solidFill>
                <a:schemeClr val="bg1"/>
              </a:solidFill>
              <a:latin typeface="+mn-ea"/>
            </a:endParaRPr>
          </a:p>
        </p:txBody>
      </p:sp>
      <p:pic>
        <p:nvPicPr>
          <p:cNvPr id="18434" name="Picture 2" descr="201811202151064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1" y="2360264"/>
            <a:ext cx="6677025"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56904" y="4726379"/>
            <a:ext cx="11033790" cy="369332"/>
          </a:xfrm>
          <a:prstGeom prst="rect">
            <a:avLst/>
          </a:prstGeom>
          <a:noFill/>
        </p:spPr>
        <p:txBody>
          <a:bodyPr wrap="none" rtlCol="0">
            <a:spAutoFit/>
          </a:bodyPr>
          <a:lstStyle/>
          <a:p>
            <a:r>
              <a:rPr lang="zh-CN" altLang="en-US" dirty="0">
                <a:solidFill>
                  <a:schemeClr val="bg1"/>
                </a:solidFill>
                <a:latin typeface="+mn-ea"/>
              </a:rPr>
              <a:t>串行方式：将注册信息持久化后，发送注册邮件，再发送注册短信。三个业务全部完成后，返回给客户端。</a:t>
            </a:r>
            <a:endParaRPr lang="zh-CN" altLang="en-US" dirty="0" smtClean="0">
              <a:solidFill>
                <a:schemeClr val="bg1"/>
              </a:solidFill>
              <a:latin typeface="+mn-ea"/>
            </a:endParaRPr>
          </a:p>
        </p:txBody>
      </p:sp>
    </p:spTree>
    <p:extLst>
      <p:ext uri="{BB962C8B-B14F-4D97-AF65-F5344CB8AC3E}">
        <p14:creationId xmlns:p14="http://schemas.microsoft.com/office/powerpoint/2010/main" val="2870183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3.1 </a:t>
            </a:r>
            <a:r>
              <a:rPr lang="zh-CN" altLang="en-US" dirty="0" smtClean="0">
                <a:solidFill>
                  <a:schemeClr val="bg1"/>
                </a:solidFill>
              </a:rPr>
              <a:t>异步处理</a:t>
            </a:r>
            <a:endParaRPr lang="zh-CN" altLang="en-US" dirty="0">
              <a:solidFill>
                <a:schemeClr val="bg1"/>
              </a:solidFill>
            </a:endParaRPr>
          </a:p>
        </p:txBody>
      </p:sp>
      <p:pic>
        <p:nvPicPr>
          <p:cNvPr id="1945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915" y="1342962"/>
            <a:ext cx="4876800" cy="2971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3787" y="4880758"/>
            <a:ext cx="9654639" cy="646331"/>
          </a:xfrm>
          <a:prstGeom prst="rect">
            <a:avLst/>
          </a:prstGeom>
          <a:noFill/>
        </p:spPr>
        <p:txBody>
          <a:bodyPr wrap="square" rtlCol="0">
            <a:spAutoFit/>
          </a:bodyPr>
          <a:lstStyle/>
          <a:p>
            <a:r>
              <a:rPr lang="zh-CN" altLang="en-US" dirty="0">
                <a:solidFill>
                  <a:schemeClr val="bg1"/>
                </a:solidFill>
              </a:rPr>
              <a:t>并行方式：将注册信息持久化后，发送注册邮件的同时，发送注册短信。三个业务全部完成后，返回给客户端。与串行的差别是，并行的方式可以提高处理的时间。</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3653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3.1 </a:t>
            </a:r>
            <a:r>
              <a:rPr lang="zh-CN" altLang="en-US" dirty="0" smtClean="0">
                <a:solidFill>
                  <a:schemeClr val="bg1"/>
                </a:solidFill>
              </a:rPr>
              <a:t>异步处理</a:t>
            </a:r>
            <a:endParaRPr lang="zh-CN" altLang="en-US" dirty="0">
              <a:solidFill>
                <a:schemeClr val="bg1"/>
              </a:solidFill>
            </a:endParaRPr>
          </a:p>
        </p:txBody>
      </p:sp>
      <p:sp>
        <p:nvSpPr>
          <p:cNvPr id="4" name="TextBox 3"/>
          <p:cNvSpPr txBox="1"/>
          <p:nvPr/>
        </p:nvSpPr>
        <p:spPr>
          <a:xfrm>
            <a:off x="1852551" y="2125683"/>
            <a:ext cx="45719" cy="369332"/>
          </a:xfrm>
          <a:prstGeom prst="rect">
            <a:avLst/>
          </a:prstGeom>
          <a:noFill/>
        </p:spPr>
        <p:txBody>
          <a:bodyPr wrap="square" rtlCol="0">
            <a:spAutoFit/>
          </a:bodyPr>
          <a:lstStyle/>
          <a:p>
            <a:pPr algn="l"/>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208810" y="2367622"/>
            <a:ext cx="9274628" cy="1200329"/>
          </a:xfrm>
          <a:prstGeom prst="rect">
            <a:avLst/>
          </a:prstGeom>
          <a:noFill/>
        </p:spPr>
        <p:txBody>
          <a:bodyPr wrap="square" rtlCol="0">
            <a:spAutoFit/>
          </a:bodyPr>
          <a:lstStyle/>
          <a:p>
            <a:r>
              <a:rPr lang="zh-CN" altLang="en-US" dirty="0">
                <a:solidFill>
                  <a:schemeClr val="bg1"/>
                </a:solidFill>
                <a:latin typeface="+mn-ea"/>
              </a:rPr>
              <a:t>假设三个业务节点每个使用</a:t>
            </a:r>
            <a:r>
              <a:rPr lang="en-US" altLang="zh-CN" dirty="0">
                <a:solidFill>
                  <a:schemeClr val="bg1"/>
                </a:solidFill>
                <a:latin typeface="+mn-ea"/>
              </a:rPr>
              <a:t>100</a:t>
            </a:r>
            <a:r>
              <a:rPr lang="zh-CN" altLang="en-US" dirty="0">
                <a:solidFill>
                  <a:schemeClr val="bg1"/>
                </a:solidFill>
                <a:latin typeface="+mn-ea"/>
              </a:rPr>
              <a:t>毫秒钟，不考虑其他开销，则串行方式的时间是</a:t>
            </a:r>
            <a:r>
              <a:rPr lang="en-US" altLang="zh-CN" dirty="0">
                <a:solidFill>
                  <a:schemeClr val="bg1"/>
                </a:solidFill>
                <a:latin typeface="+mn-ea"/>
              </a:rPr>
              <a:t>300ms</a:t>
            </a:r>
            <a:r>
              <a:rPr lang="zh-CN" altLang="en-US" dirty="0">
                <a:solidFill>
                  <a:schemeClr val="bg1"/>
                </a:solidFill>
                <a:latin typeface="+mn-ea"/>
              </a:rPr>
              <a:t>，并行的时间可能是</a:t>
            </a:r>
            <a:r>
              <a:rPr lang="en-US" altLang="zh-CN" dirty="0">
                <a:solidFill>
                  <a:schemeClr val="bg1"/>
                </a:solidFill>
                <a:latin typeface="+mn-ea"/>
              </a:rPr>
              <a:t>200</a:t>
            </a:r>
            <a:r>
              <a:rPr lang="zh-CN" altLang="en-US" dirty="0">
                <a:solidFill>
                  <a:schemeClr val="bg1"/>
                </a:solidFill>
                <a:latin typeface="+mn-ea"/>
              </a:rPr>
              <a:t>毫秒。则串行的方式</a:t>
            </a:r>
            <a:r>
              <a:rPr lang="en-US" altLang="zh-CN" dirty="0">
                <a:solidFill>
                  <a:schemeClr val="bg1"/>
                </a:solidFill>
                <a:latin typeface="+mn-ea"/>
              </a:rPr>
              <a:t>1</a:t>
            </a:r>
            <a:r>
              <a:rPr lang="zh-CN" altLang="en-US" dirty="0">
                <a:solidFill>
                  <a:schemeClr val="bg1"/>
                </a:solidFill>
                <a:latin typeface="+mn-ea"/>
              </a:rPr>
              <a:t>秒内可处理</a:t>
            </a:r>
            <a:r>
              <a:rPr lang="en-US" altLang="zh-CN" dirty="0">
                <a:solidFill>
                  <a:schemeClr val="bg1"/>
                </a:solidFill>
                <a:latin typeface="+mn-ea"/>
              </a:rPr>
              <a:t>3</a:t>
            </a:r>
            <a:r>
              <a:rPr lang="zh-CN" altLang="en-US" dirty="0">
                <a:solidFill>
                  <a:schemeClr val="bg1"/>
                </a:solidFill>
                <a:latin typeface="+mn-ea"/>
              </a:rPr>
              <a:t>次请求，并行方式</a:t>
            </a:r>
            <a:r>
              <a:rPr lang="en-US" altLang="zh-CN" dirty="0">
                <a:solidFill>
                  <a:schemeClr val="bg1"/>
                </a:solidFill>
                <a:latin typeface="+mn-ea"/>
              </a:rPr>
              <a:t>1</a:t>
            </a:r>
            <a:r>
              <a:rPr lang="zh-CN" altLang="en-US" dirty="0">
                <a:solidFill>
                  <a:schemeClr val="bg1"/>
                </a:solidFill>
                <a:latin typeface="+mn-ea"/>
              </a:rPr>
              <a:t>秒内可处理</a:t>
            </a:r>
            <a:r>
              <a:rPr lang="en-US" altLang="zh-CN" dirty="0">
                <a:solidFill>
                  <a:schemeClr val="bg1"/>
                </a:solidFill>
                <a:latin typeface="+mn-ea"/>
              </a:rPr>
              <a:t>5</a:t>
            </a:r>
            <a:r>
              <a:rPr lang="zh-CN" altLang="en-US" dirty="0">
                <a:solidFill>
                  <a:schemeClr val="bg1"/>
                </a:solidFill>
                <a:latin typeface="+mn-ea"/>
              </a:rPr>
              <a:t>次请求，综上所述，传统的方式系统的性能（并发量，吞吐量，响应时间）会有瓶颈。如何解决这个问题呢？</a:t>
            </a:r>
            <a:endParaRPr lang="zh-CN" altLang="en-US" dirty="0" smtClean="0">
              <a:solidFill>
                <a:schemeClr val="bg1"/>
              </a:solidFill>
              <a:latin typeface="+mn-ea"/>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94" y="2310349"/>
            <a:ext cx="1314876" cy="1314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045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1124"/>
        </a:solidFill>
        <a:effectLst/>
      </p:bgPr>
    </p:bg>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xmlns="" id="{098753BE-3066-427F-8141-BEFF56922E63}"/>
              </a:ext>
            </a:extLst>
          </p:cNvPr>
          <p:cNvPicPr>
            <a:picLocks noChangeAspect="1"/>
          </p:cNvPicPr>
          <p:nvPr/>
        </p:nvPicPr>
        <p:blipFill rotWithShape="1">
          <a:blip r:embed="rId3"/>
          <a:srcRect l="17385" r="49004"/>
          <a:stretch/>
        </p:blipFill>
        <p:spPr>
          <a:xfrm>
            <a:off x="344110" y="3108122"/>
            <a:ext cx="3609433" cy="3045598"/>
          </a:xfrm>
          <a:prstGeom prst="rect">
            <a:avLst/>
          </a:prstGeom>
          <a:effectLst>
            <a:softEdge rad="660400"/>
          </a:effectLst>
        </p:spPr>
      </p:pic>
      <p:sp>
        <p:nvSpPr>
          <p:cNvPr id="9" name="ïṡḻîďê">
            <a:extLst>
              <a:ext uri="{FF2B5EF4-FFF2-40B4-BE49-F238E27FC236}">
                <a16:creationId xmlns:a16="http://schemas.microsoft.com/office/drawing/2014/main" xmlns="" id="{6C62D331-93AB-4508-95BB-759D9AAB821E}"/>
              </a:ext>
            </a:extLst>
          </p:cNvPr>
          <p:cNvSpPr txBox="1"/>
          <p:nvPr/>
        </p:nvSpPr>
        <p:spPr bwMode="auto">
          <a:xfrm>
            <a:off x="873124" y="1182822"/>
            <a:ext cx="3080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4000" b="1" dirty="0">
                <a:solidFill>
                  <a:schemeClr val="bg1"/>
                </a:solidFill>
                <a:latin typeface="微软雅黑" panose="020B0503020204020204" pitchFamily="34" charset="-122"/>
                <a:ea typeface="微软雅黑" panose="020B0503020204020204" pitchFamily="34" charset="-122"/>
              </a:rPr>
              <a:t>Contents</a:t>
            </a:r>
          </a:p>
        </p:txBody>
      </p:sp>
      <p:sp>
        <p:nvSpPr>
          <p:cNvPr id="10" name="ïṡḻîďê">
            <a:extLst>
              <a:ext uri="{FF2B5EF4-FFF2-40B4-BE49-F238E27FC236}">
                <a16:creationId xmlns:a16="http://schemas.microsoft.com/office/drawing/2014/main" xmlns="" id="{F9C8EBC1-03B4-46A2-A7C7-D1B0D20A4D27}"/>
              </a:ext>
            </a:extLst>
          </p:cNvPr>
          <p:cNvSpPr txBox="1"/>
          <p:nvPr/>
        </p:nvSpPr>
        <p:spPr bwMode="auto">
          <a:xfrm>
            <a:off x="873124" y="1890708"/>
            <a:ext cx="3080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4000" b="1" dirty="0">
                <a:solidFill>
                  <a:schemeClr val="bg1"/>
                </a:solidFill>
                <a:latin typeface="微软雅黑" panose="020B0503020204020204" pitchFamily="34" charset="-122"/>
                <a:ea typeface="微软雅黑" panose="020B0503020204020204" pitchFamily="34" charset="-122"/>
              </a:rPr>
              <a:t>目   录</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xmlns="" id="{E8E95F80-DB1D-4546-B326-672B72DCA65A}"/>
              </a:ext>
            </a:extLst>
          </p:cNvPr>
          <p:cNvGrpSpPr/>
          <p:nvPr/>
        </p:nvGrpSpPr>
        <p:grpSpPr>
          <a:xfrm>
            <a:off x="5645064" y="1402916"/>
            <a:ext cx="5315211" cy="504970"/>
            <a:chOff x="6096000" y="1691014"/>
            <a:chExt cx="5315211" cy="504970"/>
          </a:xfrm>
        </p:grpSpPr>
        <p:sp>
          <p:nvSpPr>
            <p:cNvPr id="12" name="矩形 11">
              <a:extLst>
                <a:ext uri="{FF2B5EF4-FFF2-40B4-BE49-F238E27FC236}">
                  <a16:creationId xmlns:a16="http://schemas.microsoft.com/office/drawing/2014/main" xmlns="" id="{272A7ACF-F1B3-403B-BCF8-F669E0C982D6}"/>
                </a:ext>
              </a:extLst>
            </p:cNvPr>
            <p:cNvSpPr/>
            <p:nvPr/>
          </p:nvSpPr>
          <p:spPr>
            <a:xfrm>
              <a:off x="6096000" y="1691014"/>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01</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a16="http://schemas.microsoft.com/office/drawing/2014/main" xmlns="" id="{C9DAC525-1ABC-4137-AA42-08C97B5993DE}"/>
                </a:ext>
              </a:extLst>
            </p:cNvPr>
            <p:cNvSpPr/>
            <p:nvPr/>
          </p:nvSpPr>
          <p:spPr>
            <a:xfrm rot="5400000">
              <a:off x="6642208" y="2038558"/>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78D58F20-19BA-431A-A678-5778917B0E2D}"/>
                </a:ext>
              </a:extLst>
            </p:cNvPr>
            <p:cNvSpPr txBox="1"/>
            <p:nvPr/>
          </p:nvSpPr>
          <p:spPr>
            <a:xfrm>
              <a:off x="7102257" y="1778696"/>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简介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xmlns="" id="{E2062930-7516-4773-B45E-202C77E04BB1}"/>
              </a:ext>
            </a:extLst>
          </p:cNvPr>
          <p:cNvGrpSpPr/>
          <p:nvPr/>
        </p:nvGrpSpPr>
        <p:grpSpPr>
          <a:xfrm>
            <a:off x="5645064" y="2310595"/>
            <a:ext cx="5315211" cy="504970"/>
            <a:chOff x="6096000" y="2496558"/>
            <a:chExt cx="5315211" cy="504970"/>
          </a:xfrm>
        </p:grpSpPr>
        <p:sp>
          <p:nvSpPr>
            <p:cNvPr id="15" name="矩形 11">
              <a:extLst>
                <a:ext uri="{FF2B5EF4-FFF2-40B4-BE49-F238E27FC236}">
                  <a16:creationId xmlns:a16="http://schemas.microsoft.com/office/drawing/2014/main" xmlns="" id="{ED55EAD5-C468-4E3F-AD84-43464CFF334E}"/>
                </a:ext>
              </a:extLst>
            </p:cNvPr>
            <p:cNvSpPr/>
            <p:nvPr/>
          </p:nvSpPr>
          <p:spPr>
            <a:xfrm>
              <a:off x="6096000" y="2496558"/>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02</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6" name="等腰三角形 15">
              <a:extLst>
                <a:ext uri="{FF2B5EF4-FFF2-40B4-BE49-F238E27FC236}">
                  <a16:creationId xmlns:a16="http://schemas.microsoft.com/office/drawing/2014/main" xmlns="" id="{EFCF7262-D82E-456C-8A1A-1166BC545E28}"/>
                </a:ext>
              </a:extLst>
            </p:cNvPr>
            <p:cNvSpPr/>
            <p:nvPr/>
          </p:nvSpPr>
          <p:spPr>
            <a:xfrm rot="5400000">
              <a:off x="6642208" y="2844102"/>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xmlns="" id="{9396BB6A-E50C-45C5-8692-BC2EC13560B5}"/>
                </a:ext>
              </a:extLst>
            </p:cNvPr>
            <p:cNvSpPr txBox="1"/>
            <p:nvPr/>
          </p:nvSpPr>
          <p:spPr>
            <a:xfrm>
              <a:off x="7102257" y="2584240"/>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基本架构与原理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xmlns="" id="{43C3BEF9-F61A-4553-86AC-553164F4E0DD}"/>
              </a:ext>
            </a:extLst>
          </p:cNvPr>
          <p:cNvGrpSpPr/>
          <p:nvPr/>
        </p:nvGrpSpPr>
        <p:grpSpPr>
          <a:xfrm>
            <a:off x="5645064" y="3218274"/>
            <a:ext cx="5315211" cy="504970"/>
            <a:chOff x="6096000" y="3392939"/>
            <a:chExt cx="5315211" cy="504970"/>
          </a:xfrm>
        </p:grpSpPr>
        <p:sp>
          <p:nvSpPr>
            <p:cNvPr id="18" name="矩形 11">
              <a:extLst>
                <a:ext uri="{FF2B5EF4-FFF2-40B4-BE49-F238E27FC236}">
                  <a16:creationId xmlns:a16="http://schemas.microsoft.com/office/drawing/2014/main" xmlns="" id="{60358697-B745-453E-95FA-A0964A331C11}"/>
                </a:ext>
              </a:extLst>
            </p:cNvPr>
            <p:cNvSpPr/>
            <p:nvPr/>
          </p:nvSpPr>
          <p:spPr>
            <a:xfrm>
              <a:off x="6096000" y="3392939"/>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03</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9" name="等腰三角形 18">
              <a:extLst>
                <a:ext uri="{FF2B5EF4-FFF2-40B4-BE49-F238E27FC236}">
                  <a16:creationId xmlns:a16="http://schemas.microsoft.com/office/drawing/2014/main" xmlns="" id="{9DD56C2B-7ABA-4B0D-9C5D-BCB41ECDFD75}"/>
                </a:ext>
              </a:extLst>
            </p:cNvPr>
            <p:cNvSpPr/>
            <p:nvPr/>
          </p:nvSpPr>
          <p:spPr>
            <a:xfrm rot="5400000">
              <a:off x="6642208" y="3740483"/>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5EEA594E-E273-42F8-848F-C6AC97DBA7EA}"/>
                </a:ext>
              </a:extLst>
            </p:cNvPr>
            <p:cNvSpPr txBox="1"/>
            <p:nvPr/>
          </p:nvSpPr>
          <p:spPr>
            <a:xfrm>
              <a:off x="7102257" y="3480621"/>
              <a:ext cx="4308954"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KAFKA</a:t>
              </a:r>
              <a:r>
                <a:rPr lang="zh-CN" altLang="en-US" sz="2000" b="1" dirty="0" smtClean="0">
                  <a:solidFill>
                    <a:schemeClr val="bg1"/>
                  </a:solidFill>
                  <a:latin typeface="微软雅黑" panose="020B0503020204020204" pitchFamily="34" charset="-122"/>
                  <a:ea typeface="微软雅黑" panose="020B0503020204020204" pitchFamily="34" charset="-122"/>
                </a:rPr>
                <a:t>的使用场景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xmlns="" id="{2643387E-C038-4100-843A-1914756C0183}"/>
              </a:ext>
            </a:extLst>
          </p:cNvPr>
          <p:cNvGrpSpPr/>
          <p:nvPr/>
        </p:nvGrpSpPr>
        <p:grpSpPr>
          <a:xfrm>
            <a:off x="5645064" y="4125953"/>
            <a:ext cx="5315211" cy="504970"/>
            <a:chOff x="6096000" y="4306496"/>
            <a:chExt cx="5315211" cy="504970"/>
          </a:xfrm>
        </p:grpSpPr>
        <p:sp>
          <p:nvSpPr>
            <p:cNvPr id="21" name="矩形 11">
              <a:extLst>
                <a:ext uri="{FF2B5EF4-FFF2-40B4-BE49-F238E27FC236}">
                  <a16:creationId xmlns:a16="http://schemas.microsoft.com/office/drawing/2014/main" xmlns="" id="{E4D0C1B2-1CC7-4074-BAE8-C2E050A90238}"/>
                </a:ext>
              </a:extLst>
            </p:cNvPr>
            <p:cNvSpPr/>
            <p:nvPr/>
          </p:nvSpPr>
          <p:spPr>
            <a:xfrm>
              <a:off x="6096000" y="4306496"/>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04</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22" name="等腰三角形 21">
              <a:extLst>
                <a:ext uri="{FF2B5EF4-FFF2-40B4-BE49-F238E27FC236}">
                  <a16:creationId xmlns:a16="http://schemas.microsoft.com/office/drawing/2014/main" xmlns="" id="{C9B6C189-F7FE-4A43-AB55-BFDEBC95373B}"/>
                </a:ext>
              </a:extLst>
            </p:cNvPr>
            <p:cNvSpPr/>
            <p:nvPr/>
          </p:nvSpPr>
          <p:spPr>
            <a:xfrm rot="5400000">
              <a:off x="6642208" y="4654040"/>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xmlns="" id="{8F961419-C908-4447-B78D-C1B0B4EF1451}"/>
                </a:ext>
              </a:extLst>
            </p:cNvPr>
            <p:cNvSpPr txBox="1"/>
            <p:nvPr/>
          </p:nvSpPr>
          <p:spPr>
            <a:xfrm>
              <a:off x="7102257" y="4394178"/>
              <a:ext cx="4308954"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KAFKA</a:t>
              </a:r>
              <a:r>
                <a:rPr lang="zh-CN" altLang="en-US" sz="2000" b="1" dirty="0" smtClean="0">
                  <a:solidFill>
                    <a:schemeClr val="bg1"/>
                  </a:solidFill>
                  <a:latin typeface="微软雅黑" panose="020B0503020204020204" pitchFamily="34" charset="-122"/>
                  <a:ea typeface="微软雅黑" panose="020B0503020204020204" pitchFamily="34" charset="-122"/>
                </a:rPr>
                <a:t>主要配置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xmlns="" id="{30D19BE9-7B17-484A-AFF1-18A11B0A121E}"/>
              </a:ext>
            </a:extLst>
          </p:cNvPr>
          <p:cNvGrpSpPr/>
          <p:nvPr/>
        </p:nvGrpSpPr>
        <p:grpSpPr>
          <a:xfrm>
            <a:off x="5645064" y="5033633"/>
            <a:ext cx="5315211" cy="504970"/>
            <a:chOff x="6096000" y="5321731"/>
            <a:chExt cx="5315211" cy="504970"/>
          </a:xfrm>
        </p:grpSpPr>
        <p:sp>
          <p:nvSpPr>
            <p:cNvPr id="24" name="矩形 11">
              <a:extLst>
                <a:ext uri="{FF2B5EF4-FFF2-40B4-BE49-F238E27FC236}">
                  <a16:creationId xmlns:a16="http://schemas.microsoft.com/office/drawing/2014/main" xmlns="" id="{07C34CB3-C6BC-4B8E-B9CE-77283FB86848}"/>
                </a:ext>
              </a:extLst>
            </p:cNvPr>
            <p:cNvSpPr/>
            <p:nvPr/>
          </p:nvSpPr>
          <p:spPr>
            <a:xfrm>
              <a:off x="6096000" y="5321731"/>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05</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25" name="等腰三角形 24">
              <a:extLst>
                <a:ext uri="{FF2B5EF4-FFF2-40B4-BE49-F238E27FC236}">
                  <a16:creationId xmlns:a16="http://schemas.microsoft.com/office/drawing/2014/main" xmlns="" id="{7B82B6BE-B9CC-455D-96DB-B6AB6910989D}"/>
                </a:ext>
              </a:extLst>
            </p:cNvPr>
            <p:cNvSpPr/>
            <p:nvPr/>
          </p:nvSpPr>
          <p:spPr>
            <a:xfrm rot="5400000">
              <a:off x="6642208" y="5669275"/>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44E0E971-535B-4515-8BBB-7AEB62BF3DC2}"/>
                </a:ext>
              </a:extLst>
            </p:cNvPr>
            <p:cNvSpPr txBox="1"/>
            <p:nvPr/>
          </p:nvSpPr>
          <p:spPr>
            <a:xfrm>
              <a:off x="7102257" y="5409413"/>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总结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xmlns="" id="{CB954184-1215-4D49-9E22-57206BBCD164}"/>
              </a:ext>
            </a:extLst>
          </p:cNvPr>
          <p:cNvSpPr/>
          <p:nvPr/>
        </p:nvSpPr>
        <p:spPr>
          <a:xfrm>
            <a:off x="964504" y="2678451"/>
            <a:ext cx="4634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91042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3.1 </a:t>
            </a:r>
            <a:r>
              <a:rPr lang="zh-CN" altLang="en-US" dirty="0" smtClean="0">
                <a:solidFill>
                  <a:schemeClr val="bg1"/>
                </a:solidFill>
              </a:rPr>
              <a:t>异步处理</a:t>
            </a:r>
            <a:endParaRPr lang="zh-CN" altLang="en-US" dirty="0">
              <a:solidFill>
                <a:schemeClr val="bg1"/>
              </a:solidFill>
            </a:endParaRPr>
          </a:p>
        </p:txBody>
      </p:sp>
      <p:sp>
        <p:nvSpPr>
          <p:cNvPr id="4" name="TextBox 3"/>
          <p:cNvSpPr txBox="1"/>
          <p:nvPr/>
        </p:nvSpPr>
        <p:spPr>
          <a:xfrm>
            <a:off x="926275" y="1299750"/>
            <a:ext cx="6878806" cy="369332"/>
          </a:xfrm>
          <a:prstGeom prst="rect">
            <a:avLst/>
          </a:prstGeom>
          <a:noFill/>
        </p:spPr>
        <p:txBody>
          <a:bodyPr wrap="none" rtlCol="0">
            <a:spAutoFit/>
          </a:bodyPr>
          <a:lstStyle/>
          <a:p>
            <a:r>
              <a:rPr lang="zh-CN" altLang="en-US" dirty="0">
                <a:solidFill>
                  <a:schemeClr val="bg1"/>
                </a:solidFill>
              </a:rPr>
              <a:t>引入消息队列，将不是必须的业务逻辑，异步处理。如下图所</a:t>
            </a:r>
            <a:r>
              <a:rPr lang="zh-CN" altLang="en-US" dirty="0" smtClean="0">
                <a:solidFill>
                  <a:schemeClr val="bg1"/>
                </a:solidFill>
              </a:rPr>
              <a:t>示</a:t>
            </a:r>
            <a:r>
              <a:rPr lang="zh-CN" altLang="en-US" dirty="0">
                <a:solidFill>
                  <a:schemeClr val="bg1"/>
                </a:solidFill>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pic>
        <p:nvPicPr>
          <p:cNvPr id="21506" name="Picture 2" descr="https://img-blog.csdnimg.cn/20181120215407754.png?x-oss-process=image/watermark,type_ZmFuZ3poZW5naGVpdGk,shadow_10,text_aHR0cHM6Ly9ibG9nLmNzZG4ubmV0L2NhaXFpbmcxMTY=,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527" y="1889166"/>
            <a:ext cx="7543800" cy="3019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9402" y="5343896"/>
            <a:ext cx="10165279" cy="923330"/>
          </a:xfrm>
          <a:prstGeom prst="rect">
            <a:avLst/>
          </a:prstGeom>
          <a:noFill/>
        </p:spPr>
        <p:txBody>
          <a:bodyPr wrap="square" rtlCol="0">
            <a:spAutoFit/>
          </a:bodyPr>
          <a:lstStyle/>
          <a:p>
            <a:r>
              <a:rPr lang="zh-CN" altLang="en-US" dirty="0" smtClean="0">
                <a:solidFill>
                  <a:schemeClr val="bg1"/>
                </a:solidFill>
                <a:latin typeface="+mn-ea"/>
              </a:rPr>
              <a:t>按照</a:t>
            </a:r>
            <a:r>
              <a:rPr lang="zh-CN" altLang="en-US" dirty="0">
                <a:solidFill>
                  <a:schemeClr val="bg1"/>
                </a:solidFill>
                <a:latin typeface="+mn-ea"/>
              </a:rPr>
              <a:t>上图，用户的响应时间相当于是注册信息写入数据库的时间和将消息插入消息队列，也就是</a:t>
            </a:r>
            <a:r>
              <a:rPr lang="en-US" altLang="zh-CN" dirty="0">
                <a:solidFill>
                  <a:schemeClr val="bg1"/>
                </a:solidFill>
                <a:latin typeface="+mn-ea"/>
              </a:rPr>
              <a:t>105</a:t>
            </a:r>
            <a:r>
              <a:rPr lang="zh-CN" altLang="en-US" dirty="0">
                <a:solidFill>
                  <a:schemeClr val="bg1"/>
                </a:solidFill>
                <a:latin typeface="+mn-ea"/>
              </a:rPr>
              <a:t>毫秒。注册邮件，发送短信消息写入队列后，直接返回。如此消息队列异步处理后，</a:t>
            </a:r>
            <a:r>
              <a:rPr lang="en-US" altLang="zh-CN" dirty="0">
                <a:solidFill>
                  <a:schemeClr val="bg1"/>
                </a:solidFill>
                <a:latin typeface="+mn-ea"/>
              </a:rPr>
              <a:t>1</a:t>
            </a:r>
            <a:r>
              <a:rPr lang="zh-CN" altLang="en-US" dirty="0">
                <a:solidFill>
                  <a:schemeClr val="bg1"/>
                </a:solidFill>
                <a:latin typeface="+mn-ea"/>
              </a:rPr>
              <a:t>秒内可处理</a:t>
            </a:r>
            <a:r>
              <a:rPr lang="en-US" altLang="zh-CN" dirty="0">
                <a:solidFill>
                  <a:schemeClr val="bg1"/>
                </a:solidFill>
                <a:latin typeface="+mn-ea"/>
              </a:rPr>
              <a:t>9</a:t>
            </a:r>
            <a:r>
              <a:rPr lang="zh-CN" altLang="en-US" dirty="0">
                <a:solidFill>
                  <a:schemeClr val="bg1"/>
                </a:solidFill>
                <a:latin typeface="+mn-ea"/>
              </a:rPr>
              <a:t>次请求。大大提高了系统的</a:t>
            </a:r>
            <a:r>
              <a:rPr lang="zh-CN" altLang="en-US" dirty="0" smtClean="0">
                <a:solidFill>
                  <a:schemeClr val="bg1"/>
                </a:solidFill>
                <a:latin typeface="+mn-ea"/>
              </a:rPr>
              <a:t>性能。</a:t>
            </a:r>
          </a:p>
        </p:txBody>
      </p:sp>
    </p:spTree>
    <p:extLst>
      <p:ext uri="{BB962C8B-B14F-4D97-AF65-F5344CB8AC3E}">
        <p14:creationId xmlns:p14="http://schemas.microsoft.com/office/powerpoint/2010/main" val="21079647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3.2 </a:t>
            </a:r>
            <a:r>
              <a:rPr lang="zh-CN" altLang="en-US" dirty="0" smtClean="0">
                <a:solidFill>
                  <a:schemeClr val="bg1"/>
                </a:solidFill>
              </a:rPr>
              <a:t>应用解耦</a:t>
            </a:r>
            <a:endParaRPr lang="zh-CN" altLang="en-US" dirty="0">
              <a:solidFill>
                <a:schemeClr val="bg1"/>
              </a:solidFill>
            </a:endParaRPr>
          </a:p>
        </p:txBody>
      </p:sp>
      <p:sp>
        <p:nvSpPr>
          <p:cNvPr id="2" name="TextBox 1"/>
          <p:cNvSpPr txBox="1"/>
          <p:nvPr/>
        </p:nvSpPr>
        <p:spPr>
          <a:xfrm>
            <a:off x="838199" y="1258783"/>
            <a:ext cx="10284031" cy="646331"/>
          </a:xfrm>
          <a:prstGeom prst="rect">
            <a:avLst/>
          </a:prstGeom>
          <a:noFill/>
        </p:spPr>
        <p:txBody>
          <a:bodyPr wrap="square" rtlCol="0">
            <a:spAutoFit/>
          </a:bodyPr>
          <a:lstStyle/>
          <a:p>
            <a:r>
              <a:rPr lang="zh-CN" altLang="en-US" dirty="0">
                <a:solidFill>
                  <a:schemeClr val="bg1"/>
                </a:solidFill>
                <a:latin typeface="+mn-ea"/>
              </a:rPr>
              <a:t>场景说明：后台发货系统，发货后快递发货系统需要通知订单系统，该订单已发货。如果我们用传统的做法是，快递发货系统调用订单系统的接口，更新订单为已发货。如下图</a:t>
            </a:r>
            <a:endParaRPr lang="zh-CN" altLang="en-US" dirty="0" smtClean="0">
              <a:solidFill>
                <a:schemeClr val="bg1"/>
              </a:solidFill>
              <a:latin typeface="+mn-ea"/>
            </a:endParaRPr>
          </a:p>
        </p:txBody>
      </p:sp>
      <p:pic>
        <p:nvPicPr>
          <p:cNvPr id="2253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637" y="2289958"/>
            <a:ext cx="5762625" cy="1590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199" y="4548249"/>
            <a:ext cx="8032968" cy="923330"/>
          </a:xfrm>
          <a:prstGeom prst="rect">
            <a:avLst/>
          </a:prstGeom>
          <a:noFill/>
        </p:spPr>
        <p:txBody>
          <a:bodyPr wrap="none" rtlCol="0">
            <a:spAutoFit/>
          </a:bodyPr>
          <a:lstStyle/>
          <a:p>
            <a:r>
              <a:rPr lang="zh-CN" altLang="en-US" dirty="0">
                <a:solidFill>
                  <a:schemeClr val="bg1"/>
                </a:solidFill>
                <a:latin typeface="+mn-ea"/>
              </a:rPr>
              <a:t>传统模式的缺点：</a:t>
            </a:r>
            <a:br>
              <a:rPr lang="zh-CN" altLang="en-US" dirty="0">
                <a:solidFill>
                  <a:schemeClr val="bg1"/>
                </a:solidFill>
                <a:latin typeface="+mn-ea"/>
              </a:rPr>
            </a:br>
            <a:r>
              <a:rPr lang="en-US" altLang="zh-CN" dirty="0">
                <a:solidFill>
                  <a:schemeClr val="bg1"/>
                </a:solidFill>
                <a:latin typeface="+mn-ea"/>
              </a:rPr>
              <a:t>1</a:t>
            </a:r>
            <a:r>
              <a:rPr lang="zh-CN" altLang="en-US" dirty="0">
                <a:solidFill>
                  <a:schemeClr val="bg1"/>
                </a:solidFill>
                <a:latin typeface="+mn-ea"/>
              </a:rPr>
              <a:t>） 假如订单系统无法访问，则订单更新为已发货失败，从而导致发货失败；</a:t>
            </a:r>
            <a:br>
              <a:rPr lang="zh-CN" altLang="en-US" dirty="0">
                <a:solidFill>
                  <a:schemeClr val="bg1"/>
                </a:solidFill>
                <a:latin typeface="+mn-ea"/>
              </a:rPr>
            </a:br>
            <a:r>
              <a:rPr lang="en-US" altLang="zh-CN" dirty="0">
                <a:solidFill>
                  <a:schemeClr val="bg1"/>
                </a:solidFill>
                <a:latin typeface="+mn-ea"/>
              </a:rPr>
              <a:t>2</a:t>
            </a:r>
            <a:r>
              <a:rPr lang="zh-CN" altLang="en-US" dirty="0">
                <a:solidFill>
                  <a:schemeClr val="bg1"/>
                </a:solidFill>
                <a:latin typeface="+mn-ea"/>
              </a:rPr>
              <a:t>） 发货系统与订单系统耦合；</a:t>
            </a:r>
            <a:endParaRPr lang="zh-CN" altLang="en-US" dirty="0" smtClean="0">
              <a:solidFill>
                <a:schemeClr val="bg1"/>
              </a:solidFill>
              <a:latin typeface="+mn-ea"/>
            </a:endParaRPr>
          </a:p>
        </p:txBody>
      </p:sp>
    </p:spTree>
    <p:extLst>
      <p:ext uri="{BB962C8B-B14F-4D97-AF65-F5344CB8AC3E}">
        <p14:creationId xmlns:p14="http://schemas.microsoft.com/office/powerpoint/2010/main" val="18990665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3.2 </a:t>
            </a:r>
            <a:r>
              <a:rPr lang="zh-CN" altLang="en-US" dirty="0" smtClean="0">
                <a:solidFill>
                  <a:schemeClr val="bg1"/>
                </a:solidFill>
              </a:rPr>
              <a:t>应用解耦</a:t>
            </a:r>
            <a:endParaRPr lang="zh-CN" altLang="en-US" dirty="0">
              <a:solidFill>
                <a:schemeClr val="bg1"/>
              </a:solidFill>
            </a:endParaRPr>
          </a:p>
        </p:txBody>
      </p:sp>
      <p:sp>
        <p:nvSpPr>
          <p:cNvPr id="4" name="TextBox 3"/>
          <p:cNvSpPr txBox="1"/>
          <p:nvPr/>
        </p:nvSpPr>
        <p:spPr>
          <a:xfrm>
            <a:off x="980702" y="1299750"/>
            <a:ext cx="6417141" cy="369332"/>
          </a:xfrm>
          <a:prstGeom prst="rect">
            <a:avLst/>
          </a:prstGeom>
          <a:noFill/>
        </p:spPr>
        <p:txBody>
          <a:bodyPr wrap="none" rtlCol="0">
            <a:spAutoFit/>
          </a:bodyPr>
          <a:lstStyle/>
          <a:p>
            <a:r>
              <a:rPr lang="zh-CN" altLang="en-US" dirty="0">
                <a:solidFill>
                  <a:schemeClr val="bg1"/>
                </a:solidFill>
              </a:rPr>
              <a:t>如何解决以上问题呢？引入应用消息队列后的方案，如下图</a:t>
            </a:r>
            <a:r>
              <a:rPr lang="zh-CN" altLang="en-US" dirty="0" smtClean="0">
                <a:solidFill>
                  <a:schemeClr val="bg1"/>
                </a:solidFill>
              </a:rPr>
              <a:t>：</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pic>
        <p:nvPicPr>
          <p:cNvPr id="23554" name="Picture 2" descr="https://blog.csdn.net/caiqing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135" y="1863005"/>
            <a:ext cx="5934075" cy="30575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80702" y="5142018"/>
            <a:ext cx="9754592" cy="1477328"/>
          </a:xfrm>
          <a:prstGeom prst="rect">
            <a:avLst/>
          </a:prstGeom>
          <a:noFill/>
        </p:spPr>
        <p:txBody>
          <a:bodyPr wrap="square" rtlCol="0">
            <a:spAutoFit/>
          </a:bodyPr>
          <a:lstStyle/>
          <a:p>
            <a:r>
              <a:rPr lang="zh-CN" altLang="en-US" dirty="0">
                <a:solidFill>
                  <a:schemeClr val="bg1"/>
                </a:solidFill>
                <a:latin typeface="+mn-ea"/>
              </a:rPr>
              <a:t>发货系统：发货后，发货系统完成持久化处理，将消息写入消息队列，返回发货成功。</a:t>
            </a:r>
            <a:br>
              <a:rPr lang="zh-CN" altLang="en-US" dirty="0">
                <a:solidFill>
                  <a:schemeClr val="bg1"/>
                </a:solidFill>
                <a:latin typeface="+mn-ea"/>
              </a:rPr>
            </a:br>
            <a:r>
              <a:rPr lang="zh-CN" altLang="en-US" dirty="0">
                <a:solidFill>
                  <a:schemeClr val="bg1"/>
                </a:solidFill>
                <a:latin typeface="+mn-ea"/>
              </a:rPr>
              <a:t>订单系统：订阅发货的消息，获取发货信息，订单系统根据信息，进行更新操作</a:t>
            </a:r>
            <a:r>
              <a:rPr lang="zh-CN" altLang="en-US" dirty="0" smtClean="0">
                <a:solidFill>
                  <a:schemeClr val="bg1"/>
                </a:solidFill>
                <a:latin typeface="+mn-ea"/>
              </a:rPr>
              <a:t>。</a:t>
            </a:r>
            <a:endParaRPr lang="en-US" altLang="zh-CN" dirty="0" smtClean="0">
              <a:solidFill>
                <a:schemeClr val="bg1"/>
              </a:solidFill>
              <a:latin typeface="+mn-ea"/>
            </a:endParaRPr>
          </a:p>
          <a:p>
            <a:r>
              <a:rPr lang="zh-CN" altLang="en-US" dirty="0">
                <a:solidFill>
                  <a:schemeClr val="bg1"/>
                </a:solidFill>
                <a:latin typeface="+mn-ea"/>
              </a:rPr>
              <a:t/>
            </a:r>
            <a:br>
              <a:rPr lang="zh-CN" altLang="en-US" dirty="0">
                <a:solidFill>
                  <a:schemeClr val="bg1"/>
                </a:solidFill>
                <a:latin typeface="+mn-ea"/>
              </a:rPr>
            </a:br>
            <a:r>
              <a:rPr lang="zh-CN" altLang="en-US" dirty="0">
                <a:solidFill>
                  <a:schemeClr val="bg1"/>
                </a:solidFill>
                <a:latin typeface="+mn-ea"/>
              </a:rPr>
              <a:t>如上，发货系统在发货的时候不用关心后续操作了，如果订单系统不能正常使用。也不影响正常发货，实现订单系统与发货系统的应用解耦。</a:t>
            </a:r>
            <a:endParaRPr lang="zh-CN" altLang="en-US" dirty="0" smtClean="0">
              <a:solidFill>
                <a:schemeClr val="bg1"/>
              </a:solidFill>
              <a:latin typeface="+mn-ea"/>
            </a:endParaRPr>
          </a:p>
        </p:txBody>
      </p:sp>
    </p:spTree>
    <p:extLst>
      <p:ext uri="{BB962C8B-B14F-4D97-AF65-F5344CB8AC3E}">
        <p14:creationId xmlns:p14="http://schemas.microsoft.com/office/powerpoint/2010/main" val="3739925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3.3 </a:t>
            </a:r>
            <a:r>
              <a:rPr lang="zh-CN" altLang="zh-CN" dirty="0" smtClean="0">
                <a:solidFill>
                  <a:schemeClr val="bg1"/>
                </a:solidFill>
              </a:rPr>
              <a:t>流量</a:t>
            </a:r>
            <a:r>
              <a:rPr lang="zh-CN" altLang="zh-CN" dirty="0">
                <a:solidFill>
                  <a:schemeClr val="bg1"/>
                </a:solidFill>
              </a:rPr>
              <a:t>削锋</a:t>
            </a:r>
            <a:endParaRPr lang="zh-CN" altLang="en-US" dirty="0">
              <a:solidFill>
                <a:schemeClr val="bg1"/>
              </a:solidFill>
            </a:endParaRPr>
          </a:p>
        </p:txBody>
      </p:sp>
      <p:sp>
        <p:nvSpPr>
          <p:cNvPr id="3" name="TextBox 2"/>
          <p:cNvSpPr txBox="1"/>
          <p:nvPr/>
        </p:nvSpPr>
        <p:spPr>
          <a:xfrm>
            <a:off x="907285" y="5760443"/>
            <a:ext cx="9678389" cy="646331"/>
          </a:xfrm>
          <a:prstGeom prst="rect">
            <a:avLst/>
          </a:prstGeom>
          <a:noFill/>
        </p:spPr>
        <p:txBody>
          <a:bodyPr wrap="square" rtlCol="0">
            <a:spAutoFit/>
          </a:bodyPr>
          <a:lstStyle/>
          <a:p>
            <a:r>
              <a:rPr lang="zh-CN" altLang="en-US" dirty="0" smtClean="0">
                <a:solidFill>
                  <a:schemeClr val="bg1"/>
                </a:solidFill>
              </a:rPr>
              <a:t>应用</a:t>
            </a:r>
            <a:r>
              <a:rPr lang="zh-CN" altLang="en-US" dirty="0">
                <a:solidFill>
                  <a:schemeClr val="bg1"/>
                </a:solidFill>
              </a:rPr>
              <a:t>场景：秒杀活动，一般会因为流量过大，导致流量暴增，应用挂掉。为解决这个问题，一般需要在应用前端加入消息队列。</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pic>
        <p:nvPicPr>
          <p:cNvPr id="17412" name="Picture 4" descr="https://img-blog.csdnimg.cn/20181120215618633.png?x-oss-process=image/watermark,type_ZmFuZ3poZW5naGVpdGk,shadow_10,text_aHR0cHM6Ly9ibG9nLmNzZG4ubmV0L2NhaXFpbmcxMTY=,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963" y="1686294"/>
            <a:ext cx="6391275"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7285" y="1175657"/>
            <a:ext cx="7802136" cy="369332"/>
          </a:xfrm>
          <a:prstGeom prst="rect">
            <a:avLst/>
          </a:prstGeom>
          <a:noFill/>
        </p:spPr>
        <p:txBody>
          <a:bodyPr wrap="none" rtlCol="0">
            <a:spAutoFit/>
          </a:bodyPr>
          <a:lstStyle/>
          <a:p>
            <a:r>
              <a:rPr lang="zh-CN" altLang="en-US" dirty="0">
                <a:solidFill>
                  <a:schemeClr val="bg1"/>
                </a:solidFill>
              </a:rPr>
              <a:t>流量削锋也是消息队列中的常用场景，一般在秒杀或团抢活动中使用广泛</a:t>
            </a:r>
            <a:r>
              <a:rPr lang="zh-CN" altLang="en-US" dirty="0" smtClean="0">
                <a:solidFill>
                  <a:schemeClr val="bg1"/>
                </a:solidFill>
              </a:rPr>
              <a:t>。</a:t>
            </a:r>
            <a:endParaRPr lang="en-US" altLang="zh-CN" dirty="0">
              <a:solidFill>
                <a:schemeClr val="bg1"/>
              </a:solidFill>
            </a:endParaRPr>
          </a:p>
        </p:txBody>
      </p:sp>
    </p:spTree>
    <p:extLst>
      <p:ext uri="{BB962C8B-B14F-4D97-AF65-F5344CB8AC3E}">
        <p14:creationId xmlns:p14="http://schemas.microsoft.com/office/powerpoint/2010/main" val="38148606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3.4 </a:t>
            </a:r>
            <a:r>
              <a:rPr lang="zh-CN" altLang="en-US" dirty="0" smtClean="0">
                <a:solidFill>
                  <a:schemeClr val="bg1"/>
                </a:solidFill>
              </a:rPr>
              <a:t>日志处理</a:t>
            </a:r>
            <a:endParaRPr lang="zh-CN" altLang="en-US" dirty="0">
              <a:solidFill>
                <a:schemeClr val="bg1"/>
              </a:solidFill>
            </a:endParaRPr>
          </a:p>
        </p:txBody>
      </p:sp>
      <p:pic>
        <p:nvPicPr>
          <p:cNvPr id="16386" name="Picture 2" descr="https://nos.netease.com/cloud-website-bucket/2018090314195638001ab1-8a54-4e04-93cc-c49bd5cc0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579417"/>
            <a:ext cx="6053053" cy="41444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600208" y="1805001"/>
            <a:ext cx="3230089" cy="397031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chemeClr val="bg1"/>
                </a:solidFill>
                <a:latin typeface="+mn-ea"/>
              </a:rPr>
              <a:t> </a:t>
            </a:r>
            <a:r>
              <a:rPr lang="en-US" altLang="zh-CN" dirty="0" err="1">
                <a:solidFill>
                  <a:schemeClr val="bg1"/>
                </a:solidFill>
                <a:latin typeface="+mn-ea"/>
              </a:rPr>
              <a:t>kafka</a:t>
            </a:r>
            <a:r>
              <a:rPr lang="zh-CN" altLang="en-US" dirty="0">
                <a:solidFill>
                  <a:schemeClr val="bg1"/>
                </a:solidFill>
                <a:latin typeface="+mn-ea"/>
              </a:rPr>
              <a:t>的特性决定它非常适合</a:t>
            </a:r>
            <a:r>
              <a:rPr lang="zh-CN" altLang="en-US" dirty="0" smtClean="0">
                <a:solidFill>
                  <a:schemeClr val="bg1"/>
                </a:solidFill>
                <a:latin typeface="+mn-ea"/>
              </a:rPr>
              <a:t>作为</a:t>
            </a:r>
            <a:r>
              <a:rPr lang="en-US" altLang="zh-CN" dirty="0" smtClean="0">
                <a:solidFill>
                  <a:schemeClr val="bg1"/>
                </a:solidFill>
                <a:latin typeface="+mn-ea"/>
              </a:rPr>
              <a:t>“</a:t>
            </a:r>
            <a:r>
              <a:rPr lang="zh-CN" altLang="en-US" dirty="0" smtClean="0">
                <a:solidFill>
                  <a:schemeClr val="bg1"/>
                </a:solidFill>
                <a:latin typeface="+mn-ea"/>
              </a:rPr>
              <a:t>日志</a:t>
            </a:r>
            <a:r>
              <a:rPr lang="zh-CN" altLang="en-US" dirty="0">
                <a:solidFill>
                  <a:schemeClr val="bg1"/>
                </a:solidFill>
                <a:latin typeface="+mn-ea"/>
              </a:rPr>
              <a:t>收集</a:t>
            </a:r>
            <a:r>
              <a:rPr lang="zh-CN" altLang="en-US" dirty="0" smtClean="0">
                <a:solidFill>
                  <a:schemeClr val="bg1"/>
                </a:solidFill>
                <a:latin typeface="+mn-ea"/>
              </a:rPr>
              <a:t>中心</a:t>
            </a:r>
            <a:r>
              <a:rPr lang="en-US" altLang="zh-CN" dirty="0" smtClean="0">
                <a:solidFill>
                  <a:schemeClr val="bg1"/>
                </a:solidFill>
                <a:latin typeface="+mn-ea"/>
              </a:rPr>
              <a:t>”</a:t>
            </a:r>
            <a:r>
              <a:rPr lang="zh-CN" altLang="en-US" dirty="0" smtClean="0">
                <a:solidFill>
                  <a:schemeClr val="bg1"/>
                </a:solidFill>
                <a:latin typeface="+mn-ea"/>
              </a:rPr>
              <a:t>。</a:t>
            </a:r>
            <a:endParaRPr lang="en-US" altLang="zh-CN" dirty="0" smtClean="0">
              <a:solidFill>
                <a:schemeClr val="bg1"/>
              </a:solidFill>
              <a:latin typeface="+mn-ea"/>
            </a:endParaRPr>
          </a:p>
          <a:p>
            <a:endParaRPr lang="en-US" altLang="zh-CN" dirty="0">
              <a:solidFill>
                <a:schemeClr val="bg1"/>
              </a:solidFill>
              <a:latin typeface="+mn-ea"/>
            </a:endParaRPr>
          </a:p>
          <a:p>
            <a:pPr marL="285750" indent="-285750">
              <a:buFont typeface="Wingdings" panose="05000000000000000000" pitchFamily="2" charset="2"/>
              <a:buChar char="Ø"/>
            </a:pPr>
            <a:r>
              <a:rPr lang="en-US" altLang="zh-CN" dirty="0" smtClean="0">
                <a:solidFill>
                  <a:schemeClr val="bg1"/>
                </a:solidFill>
                <a:latin typeface="+mn-ea"/>
              </a:rPr>
              <a:t>application</a:t>
            </a:r>
            <a:r>
              <a:rPr lang="zh-CN" altLang="en-US" dirty="0">
                <a:solidFill>
                  <a:schemeClr val="bg1"/>
                </a:solidFill>
                <a:latin typeface="+mn-ea"/>
              </a:rPr>
              <a:t>可以将操作</a:t>
            </a:r>
            <a:r>
              <a:rPr lang="zh-CN" altLang="en-US" dirty="0" smtClean="0">
                <a:solidFill>
                  <a:schemeClr val="bg1"/>
                </a:solidFill>
                <a:latin typeface="+mn-ea"/>
              </a:rPr>
              <a:t>日志</a:t>
            </a:r>
            <a:r>
              <a:rPr lang="en-US" altLang="zh-CN" dirty="0" smtClean="0">
                <a:solidFill>
                  <a:schemeClr val="bg1"/>
                </a:solidFill>
                <a:latin typeface="+mn-ea"/>
              </a:rPr>
              <a:t>“</a:t>
            </a:r>
            <a:r>
              <a:rPr lang="zh-CN" altLang="en-US" dirty="0" smtClean="0">
                <a:solidFill>
                  <a:schemeClr val="bg1"/>
                </a:solidFill>
                <a:latin typeface="+mn-ea"/>
              </a:rPr>
              <a:t>批量</a:t>
            </a:r>
            <a:r>
              <a:rPr lang="en-US" altLang="zh-CN" dirty="0" smtClean="0">
                <a:solidFill>
                  <a:schemeClr val="bg1"/>
                </a:solidFill>
                <a:latin typeface="+mn-ea"/>
              </a:rPr>
              <a:t>”“</a:t>
            </a:r>
            <a:r>
              <a:rPr lang="zh-CN" altLang="en-US" dirty="0" smtClean="0">
                <a:solidFill>
                  <a:schemeClr val="bg1"/>
                </a:solidFill>
                <a:latin typeface="+mn-ea"/>
              </a:rPr>
              <a:t>异步</a:t>
            </a:r>
            <a:r>
              <a:rPr lang="en-US" altLang="zh-CN" dirty="0" smtClean="0">
                <a:solidFill>
                  <a:schemeClr val="bg1"/>
                </a:solidFill>
                <a:latin typeface="+mn-ea"/>
              </a:rPr>
              <a:t>”</a:t>
            </a:r>
            <a:r>
              <a:rPr lang="zh-CN" altLang="en-US" dirty="0" smtClean="0">
                <a:solidFill>
                  <a:schemeClr val="bg1"/>
                </a:solidFill>
                <a:latin typeface="+mn-ea"/>
              </a:rPr>
              <a:t>的</a:t>
            </a:r>
            <a:r>
              <a:rPr lang="zh-CN" altLang="en-US" dirty="0">
                <a:solidFill>
                  <a:schemeClr val="bg1"/>
                </a:solidFill>
                <a:latin typeface="+mn-ea"/>
              </a:rPr>
              <a:t>发送到</a:t>
            </a:r>
            <a:r>
              <a:rPr lang="en-US" altLang="zh-CN" dirty="0" err="1">
                <a:solidFill>
                  <a:schemeClr val="bg1"/>
                </a:solidFill>
                <a:latin typeface="+mn-ea"/>
              </a:rPr>
              <a:t>kafka</a:t>
            </a:r>
            <a:r>
              <a:rPr lang="zh-CN" altLang="en-US" dirty="0">
                <a:solidFill>
                  <a:schemeClr val="bg1"/>
                </a:solidFill>
                <a:latin typeface="+mn-ea"/>
              </a:rPr>
              <a:t>集群中</a:t>
            </a:r>
            <a:r>
              <a:rPr lang="en-US" altLang="zh-CN" dirty="0">
                <a:solidFill>
                  <a:schemeClr val="bg1"/>
                </a:solidFill>
                <a:latin typeface="+mn-ea"/>
              </a:rPr>
              <a:t>,</a:t>
            </a:r>
            <a:r>
              <a:rPr lang="zh-CN" altLang="en-US" dirty="0">
                <a:solidFill>
                  <a:schemeClr val="bg1"/>
                </a:solidFill>
                <a:latin typeface="+mn-ea"/>
              </a:rPr>
              <a:t>而不是保存在本地或者</a:t>
            </a:r>
            <a:r>
              <a:rPr lang="en-US" altLang="zh-CN" dirty="0">
                <a:solidFill>
                  <a:schemeClr val="bg1"/>
                </a:solidFill>
                <a:latin typeface="+mn-ea"/>
              </a:rPr>
              <a:t>DB</a:t>
            </a:r>
            <a:r>
              <a:rPr lang="zh-CN" altLang="en-US" dirty="0" smtClean="0">
                <a:solidFill>
                  <a:schemeClr val="bg1"/>
                </a:solidFill>
                <a:latin typeface="+mn-ea"/>
              </a:rPr>
              <a:t>中。</a:t>
            </a:r>
            <a:endParaRPr lang="en-US" altLang="zh-CN" dirty="0" smtClean="0">
              <a:solidFill>
                <a:schemeClr val="bg1"/>
              </a:solidFill>
              <a:latin typeface="+mn-ea"/>
            </a:endParaRPr>
          </a:p>
          <a:p>
            <a:endParaRPr lang="en-US" altLang="zh-CN" dirty="0">
              <a:solidFill>
                <a:schemeClr val="bg1"/>
              </a:solidFill>
              <a:latin typeface="+mn-ea"/>
            </a:endParaRPr>
          </a:p>
          <a:p>
            <a:pPr marL="285750" indent="-285750">
              <a:buFont typeface="Wingdings" panose="05000000000000000000" pitchFamily="2" charset="2"/>
              <a:buChar char="Ø"/>
            </a:pPr>
            <a:r>
              <a:rPr lang="en-US" altLang="zh-CN" dirty="0" err="1" smtClean="0">
                <a:solidFill>
                  <a:schemeClr val="bg1"/>
                </a:solidFill>
                <a:latin typeface="+mn-ea"/>
              </a:rPr>
              <a:t>kafka</a:t>
            </a:r>
            <a:r>
              <a:rPr lang="zh-CN" altLang="en-US" dirty="0">
                <a:solidFill>
                  <a:schemeClr val="bg1"/>
                </a:solidFill>
                <a:latin typeface="+mn-ea"/>
              </a:rPr>
              <a:t>可以批量提交消息</a:t>
            </a:r>
            <a:r>
              <a:rPr lang="en-US" altLang="zh-CN" dirty="0">
                <a:solidFill>
                  <a:schemeClr val="bg1"/>
                </a:solidFill>
                <a:latin typeface="+mn-ea"/>
              </a:rPr>
              <a:t>/</a:t>
            </a:r>
            <a:r>
              <a:rPr lang="zh-CN" altLang="en-US" dirty="0">
                <a:solidFill>
                  <a:schemeClr val="bg1"/>
                </a:solidFill>
                <a:latin typeface="+mn-ea"/>
              </a:rPr>
              <a:t>压缩消息等</a:t>
            </a:r>
            <a:r>
              <a:rPr lang="en-US" altLang="zh-CN" dirty="0">
                <a:solidFill>
                  <a:schemeClr val="bg1"/>
                </a:solidFill>
                <a:latin typeface="+mn-ea"/>
              </a:rPr>
              <a:t>,</a:t>
            </a:r>
            <a:r>
              <a:rPr lang="zh-CN" altLang="en-US" dirty="0">
                <a:solidFill>
                  <a:schemeClr val="bg1"/>
                </a:solidFill>
                <a:latin typeface="+mn-ea"/>
              </a:rPr>
              <a:t>这对</a:t>
            </a:r>
            <a:r>
              <a:rPr lang="en-US" altLang="zh-CN" dirty="0">
                <a:solidFill>
                  <a:schemeClr val="bg1"/>
                </a:solidFill>
                <a:latin typeface="+mn-ea"/>
              </a:rPr>
              <a:t>producer</a:t>
            </a:r>
            <a:r>
              <a:rPr lang="zh-CN" altLang="en-US" dirty="0">
                <a:solidFill>
                  <a:schemeClr val="bg1"/>
                </a:solidFill>
                <a:latin typeface="+mn-ea"/>
              </a:rPr>
              <a:t>端而言</a:t>
            </a:r>
            <a:r>
              <a:rPr lang="en-US" altLang="zh-CN" dirty="0">
                <a:solidFill>
                  <a:schemeClr val="bg1"/>
                </a:solidFill>
                <a:latin typeface="+mn-ea"/>
              </a:rPr>
              <a:t>,</a:t>
            </a:r>
            <a:r>
              <a:rPr lang="zh-CN" altLang="en-US" dirty="0">
                <a:solidFill>
                  <a:schemeClr val="bg1"/>
                </a:solidFill>
                <a:latin typeface="+mn-ea"/>
              </a:rPr>
              <a:t>几乎感觉不到性能的开支</a:t>
            </a:r>
            <a:r>
              <a:rPr lang="en-US" altLang="zh-CN" dirty="0">
                <a:solidFill>
                  <a:schemeClr val="bg1"/>
                </a:solidFill>
                <a:latin typeface="+mn-ea"/>
              </a:rPr>
              <a:t>.</a:t>
            </a:r>
            <a:r>
              <a:rPr lang="zh-CN" altLang="en-US" dirty="0">
                <a:solidFill>
                  <a:schemeClr val="bg1"/>
                </a:solidFill>
                <a:latin typeface="+mn-ea"/>
              </a:rPr>
              <a:t>此时</a:t>
            </a:r>
            <a:r>
              <a:rPr lang="en-US" altLang="zh-CN" dirty="0">
                <a:solidFill>
                  <a:schemeClr val="bg1"/>
                </a:solidFill>
                <a:latin typeface="+mn-ea"/>
              </a:rPr>
              <a:t>consumer</a:t>
            </a:r>
            <a:r>
              <a:rPr lang="zh-CN" altLang="en-US" dirty="0">
                <a:solidFill>
                  <a:schemeClr val="bg1"/>
                </a:solidFill>
                <a:latin typeface="+mn-ea"/>
              </a:rPr>
              <a:t>端可以使</a:t>
            </a:r>
            <a:r>
              <a:rPr lang="en-US" altLang="zh-CN" dirty="0" err="1">
                <a:solidFill>
                  <a:schemeClr val="bg1"/>
                </a:solidFill>
                <a:latin typeface="+mn-ea"/>
              </a:rPr>
              <a:t>hadoop</a:t>
            </a:r>
            <a:r>
              <a:rPr lang="zh-CN" altLang="en-US" dirty="0">
                <a:solidFill>
                  <a:schemeClr val="bg1"/>
                </a:solidFill>
                <a:latin typeface="+mn-ea"/>
              </a:rPr>
              <a:t>等其他系统化的存储和分析</a:t>
            </a:r>
            <a:r>
              <a:rPr lang="zh-CN" altLang="en-US" dirty="0" smtClean="0">
                <a:solidFill>
                  <a:schemeClr val="bg1"/>
                </a:solidFill>
                <a:latin typeface="+mn-ea"/>
              </a:rPr>
              <a:t>系统</a:t>
            </a:r>
            <a:r>
              <a:rPr lang="zh-CN" altLang="en-US" dirty="0">
                <a:solidFill>
                  <a:schemeClr val="bg1"/>
                </a:solidFill>
                <a:latin typeface="+mn-ea"/>
              </a:rPr>
              <a:t>。</a:t>
            </a:r>
            <a:endParaRPr lang="zh-CN" altLang="en-US" dirty="0" smtClean="0">
              <a:solidFill>
                <a:schemeClr val="bg1"/>
              </a:solidFill>
              <a:latin typeface="+mn-ea"/>
            </a:endParaRPr>
          </a:p>
        </p:txBody>
      </p:sp>
    </p:spTree>
    <p:extLst>
      <p:ext uri="{BB962C8B-B14F-4D97-AF65-F5344CB8AC3E}">
        <p14:creationId xmlns:p14="http://schemas.microsoft.com/office/powerpoint/2010/main" val="672156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3.5 </a:t>
            </a:r>
            <a:r>
              <a:rPr lang="zh-CN" altLang="en-US" dirty="0" smtClean="0">
                <a:solidFill>
                  <a:schemeClr val="bg1"/>
                </a:solidFill>
              </a:rPr>
              <a:t>消息通讯</a:t>
            </a:r>
            <a:endParaRPr lang="zh-CN" altLang="en-US" dirty="0">
              <a:solidFill>
                <a:schemeClr val="bg1"/>
              </a:solidFill>
            </a:endParaRPr>
          </a:p>
        </p:txBody>
      </p:sp>
      <p:sp>
        <p:nvSpPr>
          <p:cNvPr id="3" name="TextBox 2"/>
          <p:cNvSpPr txBox="1"/>
          <p:nvPr/>
        </p:nvSpPr>
        <p:spPr>
          <a:xfrm>
            <a:off x="1068780" y="1413164"/>
            <a:ext cx="9013371" cy="1200329"/>
          </a:xfrm>
          <a:prstGeom prst="rect">
            <a:avLst/>
          </a:prstGeom>
          <a:noFill/>
        </p:spPr>
        <p:txBody>
          <a:bodyPr wrap="square" rtlCol="0">
            <a:spAutoFit/>
          </a:bodyPr>
          <a:lstStyle/>
          <a:p>
            <a:r>
              <a:rPr lang="zh-CN" altLang="en-US" dirty="0">
                <a:solidFill>
                  <a:schemeClr val="bg1"/>
                </a:solidFill>
                <a:latin typeface="+mn-ea"/>
              </a:rPr>
              <a:t>消息通讯是指，消息队列一般都内置了高效的通信机制，因此也可以用在实现消息通讯。如点对点消息队列，或者聊天室等</a:t>
            </a:r>
            <a:r>
              <a:rPr lang="zh-CN" altLang="en-US" dirty="0" smtClean="0">
                <a:solidFill>
                  <a:schemeClr val="bg1"/>
                </a:solidFill>
                <a:latin typeface="+mn-ea"/>
              </a:rPr>
              <a:t>。</a:t>
            </a:r>
            <a:endParaRPr lang="en-US" altLang="zh-CN" dirty="0" smtClean="0">
              <a:solidFill>
                <a:schemeClr val="bg1"/>
              </a:solidFill>
              <a:latin typeface="+mn-ea"/>
            </a:endParaRPr>
          </a:p>
          <a:p>
            <a:r>
              <a:rPr lang="zh-CN" altLang="en-US" dirty="0">
                <a:solidFill>
                  <a:schemeClr val="bg1"/>
                </a:solidFill>
                <a:latin typeface="+mn-ea"/>
              </a:rPr>
              <a:t/>
            </a:r>
            <a:br>
              <a:rPr lang="zh-CN" altLang="en-US" dirty="0">
                <a:solidFill>
                  <a:schemeClr val="bg1"/>
                </a:solidFill>
                <a:latin typeface="+mn-ea"/>
              </a:rPr>
            </a:br>
            <a:r>
              <a:rPr lang="zh-CN" altLang="en-US" dirty="0">
                <a:solidFill>
                  <a:schemeClr val="bg1"/>
                </a:solidFill>
                <a:latin typeface="+mn-ea"/>
              </a:rPr>
              <a:t>点对点通讯：客户端</a:t>
            </a:r>
            <a:r>
              <a:rPr lang="en-US" altLang="zh-CN" dirty="0">
                <a:solidFill>
                  <a:schemeClr val="bg1"/>
                </a:solidFill>
                <a:latin typeface="+mn-ea"/>
              </a:rPr>
              <a:t>A</a:t>
            </a:r>
            <a:r>
              <a:rPr lang="zh-CN" altLang="en-US" dirty="0">
                <a:solidFill>
                  <a:schemeClr val="bg1"/>
                </a:solidFill>
                <a:latin typeface="+mn-ea"/>
              </a:rPr>
              <a:t>和客户端</a:t>
            </a:r>
            <a:r>
              <a:rPr lang="en-US" altLang="zh-CN" dirty="0">
                <a:solidFill>
                  <a:schemeClr val="bg1"/>
                </a:solidFill>
                <a:latin typeface="+mn-ea"/>
              </a:rPr>
              <a:t>B</a:t>
            </a:r>
            <a:r>
              <a:rPr lang="zh-CN" altLang="en-US" dirty="0">
                <a:solidFill>
                  <a:schemeClr val="bg1"/>
                </a:solidFill>
                <a:latin typeface="+mn-ea"/>
              </a:rPr>
              <a:t>使用同一队列，进行消息通讯。</a:t>
            </a:r>
            <a:endParaRPr lang="zh-CN" altLang="en-US" dirty="0" smtClean="0">
              <a:solidFill>
                <a:schemeClr val="bg1"/>
              </a:solidFill>
              <a:latin typeface="+mn-ea"/>
            </a:endParaRPr>
          </a:p>
        </p:txBody>
      </p:sp>
      <p:pic>
        <p:nvPicPr>
          <p:cNvPr id="24578" name="Picture 2" descr="https://img-blog.csdnimg.cn/201811202157435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874" y="3311237"/>
            <a:ext cx="677227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09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0262" y="1568415"/>
            <a:ext cx="7639792" cy="369332"/>
          </a:xfrm>
          <a:prstGeom prst="rect">
            <a:avLst/>
          </a:prstGeom>
        </p:spPr>
        <p:txBody>
          <a:bodyPr wrap="square">
            <a:spAutoFit/>
          </a:bodyPr>
          <a:lstStyle/>
          <a:p>
            <a:r>
              <a:rPr lang="zh-CN" altLang="en-US" dirty="0">
                <a:solidFill>
                  <a:schemeClr val="bg1"/>
                </a:solidFill>
                <a:latin typeface="+mn-ea"/>
              </a:rPr>
              <a:t>聊天室通讯：客户端</a:t>
            </a:r>
            <a:r>
              <a:rPr lang="en-US" altLang="zh-CN" dirty="0">
                <a:solidFill>
                  <a:schemeClr val="bg1"/>
                </a:solidFill>
                <a:latin typeface="+mn-ea"/>
              </a:rPr>
              <a:t>A</a:t>
            </a:r>
            <a:r>
              <a:rPr lang="zh-CN" altLang="en-US" dirty="0">
                <a:solidFill>
                  <a:schemeClr val="bg1"/>
                </a:solidFill>
                <a:latin typeface="+mn-ea"/>
              </a:rPr>
              <a:t>，客户端</a:t>
            </a:r>
            <a:r>
              <a:rPr lang="en-US" altLang="zh-CN" dirty="0">
                <a:solidFill>
                  <a:schemeClr val="bg1"/>
                </a:solidFill>
                <a:latin typeface="+mn-ea"/>
              </a:rPr>
              <a:t>B </a:t>
            </a:r>
            <a:r>
              <a:rPr lang="zh-CN" altLang="en-US" dirty="0">
                <a:solidFill>
                  <a:schemeClr val="bg1"/>
                </a:solidFill>
                <a:latin typeface="+mn-ea"/>
              </a:rPr>
              <a:t>订阅同一主题，进行</a:t>
            </a:r>
            <a:r>
              <a:rPr lang="zh-CN" altLang="en-US" dirty="0" smtClean="0">
                <a:solidFill>
                  <a:schemeClr val="bg1"/>
                </a:solidFill>
                <a:latin typeface="+mn-ea"/>
              </a:rPr>
              <a:t>消息发布</a:t>
            </a:r>
            <a:r>
              <a:rPr lang="zh-CN" altLang="en-US" dirty="0">
                <a:solidFill>
                  <a:schemeClr val="bg1"/>
                </a:solidFill>
                <a:latin typeface="+mn-ea"/>
              </a:rPr>
              <a:t>和接收。</a:t>
            </a:r>
          </a:p>
        </p:txBody>
      </p:sp>
      <p:sp>
        <p:nvSpPr>
          <p:cNvPr id="4"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3.5 </a:t>
            </a:r>
            <a:r>
              <a:rPr lang="zh-CN" altLang="en-US" dirty="0" smtClean="0">
                <a:solidFill>
                  <a:schemeClr val="bg1"/>
                </a:solidFill>
              </a:rPr>
              <a:t>消息通讯</a:t>
            </a:r>
            <a:endParaRPr lang="zh-CN" altLang="en-US" dirty="0">
              <a:solidFill>
                <a:schemeClr val="bg1"/>
              </a:solidFill>
            </a:endParaRPr>
          </a:p>
        </p:txBody>
      </p:sp>
      <p:pic>
        <p:nvPicPr>
          <p:cNvPr id="25602" name="Picture 2" descr="https://img-blog.csdnimg.cn/201811202157594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265" y="2836223"/>
            <a:ext cx="659130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4545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04</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KAFKA </a:t>
            </a: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主 要 配 置</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307710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4.1 </a:t>
            </a:r>
            <a:r>
              <a:rPr lang="en-US" altLang="zh-CN" dirty="0">
                <a:solidFill>
                  <a:schemeClr val="bg1"/>
                </a:solidFill>
              </a:rPr>
              <a:t>Broker</a:t>
            </a:r>
            <a:r>
              <a:rPr lang="zh-CN" altLang="zh-CN" dirty="0">
                <a:solidFill>
                  <a:schemeClr val="bg1"/>
                </a:solidFill>
              </a:rPr>
              <a:t>配置</a:t>
            </a:r>
            <a:endParaRPr lang="zh-CN" altLang="en-US" dirty="0">
              <a:solidFill>
                <a:schemeClr val="bg1"/>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2825325639"/>
              </p:ext>
            </p:extLst>
          </p:nvPr>
        </p:nvGraphicFramePr>
        <p:xfrm>
          <a:off x="1010308" y="1159515"/>
          <a:ext cx="10009992" cy="5538171"/>
        </p:xfrm>
        <a:graphic>
          <a:graphicData uri="http://schemas.openxmlformats.org/drawingml/2006/table">
            <a:tbl>
              <a:tblPr>
                <a:tableStyleId>{5C22544A-7EE6-4342-B048-85BDC9FD1C3A}</a:tableStyleId>
              </a:tblPr>
              <a:tblGrid>
                <a:gridCol w="2836028"/>
                <a:gridCol w="1342304"/>
                <a:gridCol w="5831660"/>
              </a:tblGrid>
              <a:tr h="372941">
                <a:tc>
                  <a:txBody>
                    <a:bodyPr/>
                    <a:lstStyle/>
                    <a:p>
                      <a:pPr algn="ctr" fontAlgn="ctr"/>
                      <a:r>
                        <a:rPr lang="zh-CN" altLang="en-US" sz="1400" b="1" u="none" strike="noStrike" dirty="0">
                          <a:effectLst/>
                          <a:latin typeface="+mn-ea"/>
                          <a:ea typeface="+mn-ea"/>
                        </a:rPr>
                        <a:t>参数</a:t>
                      </a:r>
                      <a:endParaRPr lang="zh-CN" altLang="en-US" sz="1400" b="1" i="0" u="none" strike="noStrike" dirty="0">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400" b="1" u="none" strike="noStrike">
                          <a:effectLst/>
                          <a:latin typeface="+mn-ea"/>
                          <a:ea typeface="+mn-ea"/>
                        </a:rPr>
                        <a:t>默认值</a:t>
                      </a:r>
                      <a:endParaRPr lang="zh-CN" altLang="en-US" sz="1400" b="1" i="0" u="none" strike="noStrike">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400" b="1" u="none" strike="noStrike" dirty="0">
                          <a:effectLst/>
                          <a:latin typeface="+mn-ea"/>
                          <a:ea typeface="+mn-ea"/>
                        </a:rPr>
                        <a:t>描述</a:t>
                      </a:r>
                      <a:endParaRPr lang="zh-CN" altLang="en-US" sz="1400" b="1" i="0" u="none" strike="noStrike" dirty="0">
                        <a:solidFill>
                          <a:srgbClr val="000000"/>
                        </a:solidFill>
                        <a:effectLst/>
                        <a:latin typeface="+mn-ea"/>
                        <a:ea typeface="+mn-ea"/>
                      </a:endParaRPr>
                    </a:p>
                  </a:txBody>
                  <a:tcPr marL="9525" marR="9525" marT="9525" marB="0" anchor="ctr">
                    <a:solidFill>
                      <a:srgbClr val="6666FF"/>
                    </a:solidFill>
                  </a:tcPr>
                </a:tc>
              </a:tr>
              <a:tr h="727234">
                <a:tc>
                  <a:txBody>
                    <a:bodyPr/>
                    <a:lstStyle/>
                    <a:p>
                      <a:pPr algn="l" fontAlgn="ctr"/>
                      <a:r>
                        <a:rPr lang="en-US" sz="1400" u="none" strike="noStrike">
                          <a:effectLst/>
                          <a:latin typeface="+mn-ea"/>
                          <a:ea typeface="+mn-ea"/>
                        </a:rPr>
                        <a:t>broker.id</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dirty="0">
                          <a:effectLst/>
                          <a:latin typeface="+mn-ea"/>
                          <a:ea typeface="+mn-ea"/>
                        </a:rPr>
                        <a:t>每一个</a:t>
                      </a:r>
                      <a:r>
                        <a:rPr lang="en-US" altLang="zh-CN" sz="1400" u="none" strike="noStrike" dirty="0" err="1">
                          <a:effectLst/>
                          <a:latin typeface="+mn-ea"/>
                          <a:ea typeface="+mn-ea"/>
                        </a:rPr>
                        <a:t>boker</a:t>
                      </a:r>
                      <a:r>
                        <a:rPr lang="zh-CN" altLang="en-US" sz="1400" u="none" strike="noStrike" dirty="0">
                          <a:effectLst/>
                          <a:latin typeface="+mn-ea"/>
                          <a:ea typeface="+mn-ea"/>
                        </a:rPr>
                        <a:t>都有一个唯一的</a:t>
                      </a:r>
                      <a:r>
                        <a:rPr lang="en-US" altLang="zh-CN" sz="1400" u="none" strike="noStrike" dirty="0">
                          <a:effectLst/>
                          <a:latin typeface="+mn-ea"/>
                          <a:ea typeface="+mn-ea"/>
                        </a:rPr>
                        <a:t>id</a:t>
                      </a:r>
                      <a:r>
                        <a:rPr lang="zh-CN" altLang="en-US" sz="1400" u="none" strike="noStrike" dirty="0">
                          <a:effectLst/>
                          <a:latin typeface="+mn-ea"/>
                          <a:ea typeface="+mn-ea"/>
                        </a:rPr>
                        <a:t>作为它们的名字。当该服务器的</a:t>
                      </a:r>
                      <a:r>
                        <a:rPr lang="en-US" altLang="zh-CN" sz="1400" u="none" strike="noStrike" dirty="0">
                          <a:effectLst/>
                          <a:latin typeface="+mn-ea"/>
                          <a:ea typeface="+mn-ea"/>
                        </a:rPr>
                        <a:t>IP</a:t>
                      </a:r>
                      <a:r>
                        <a:rPr lang="zh-CN" altLang="en-US" sz="1400" u="none" strike="noStrike" dirty="0">
                          <a:effectLst/>
                          <a:latin typeface="+mn-ea"/>
                          <a:ea typeface="+mn-ea"/>
                        </a:rPr>
                        <a:t>地址发生改变时，</a:t>
                      </a:r>
                      <a:r>
                        <a:rPr lang="en-US" altLang="zh-CN" sz="1400" u="none" strike="noStrike" dirty="0">
                          <a:effectLst/>
                          <a:latin typeface="+mn-ea"/>
                          <a:ea typeface="+mn-ea"/>
                        </a:rPr>
                        <a:t>broker.id</a:t>
                      </a:r>
                      <a:r>
                        <a:rPr lang="zh-CN" altLang="en-US" sz="1400" u="none" strike="noStrike" dirty="0">
                          <a:effectLst/>
                          <a:latin typeface="+mn-ea"/>
                          <a:ea typeface="+mn-ea"/>
                        </a:rPr>
                        <a:t>没有变化，则不会影响</a:t>
                      </a:r>
                      <a:r>
                        <a:rPr lang="en-US" altLang="zh-CN" sz="1400" u="none" strike="noStrike" dirty="0">
                          <a:effectLst/>
                          <a:latin typeface="+mn-ea"/>
                          <a:ea typeface="+mn-ea"/>
                        </a:rPr>
                        <a:t>consumers</a:t>
                      </a:r>
                      <a:r>
                        <a:rPr lang="zh-CN" altLang="en-US" sz="1400" u="none" strike="noStrike" dirty="0">
                          <a:effectLst/>
                          <a:latin typeface="+mn-ea"/>
                          <a:ea typeface="+mn-ea"/>
                        </a:rPr>
                        <a:t>的消息情况</a:t>
                      </a:r>
                      <a:endParaRPr lang="zh-CN" altLang="en-US" sz="1400" b="0" i="0" u="none" strike="noStrike" dirty="0">
                        <a:solidFill>
                          <a:srgbClr val="000000"/>
                        </a:solidFill>
                        <a:effectLst/>
                        <a:latin typeface="+mn-ea"/>
                        <a:ea typeface="+mn-ea"/>
                      </a:endParaRPr>
                    </a:p>
                  </a:txBody>
                  <a:tcPr marL="9525" marR="9525" marT="9525" marB="0" anchor="ctr"/>
                </a:tc>
              </a:tr>
              <a:tr h="372941">
                <a:tc>
                  <a:txBody>
                    <a:bodyPr/>
                    <a:lstStyle/>
                    <a:p>
                      <a:pPr algn="l" fontAlgn="ctr"/>
                      <a:r>
                        <a:rPr lang="en-US" sz="1400" u="none" strike="noStrike">
                          <a:effectLst/>
                          <a:latin typeface="+mn-ea"/>
                          <a:ea typeface="+mn-ea"/>
                        </a:rPr>
                        <a:t>port</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9092</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sz="1400" u="none" strike="noStrike" dirty="0">
                          <a:effectLst/>
                          <a:latin typeface="+mn-ea"/>
                          <a:ea typeface="+mn-ea"/>
                        </a:rPr>
                        <a:t>broker server</a:t>
                      </a:r>
                      <a:r>
                        <a:rPr lang="zh-CN" altLang="en-US" sz="1400" u="none" strike="noStrike" dirty="0">
                          <a:effectLst/>
                          <a:latin typeface="+mn-ea"/>
                          <a:ea typeface="+mn-ea"/>
                        </a:rPr>
                        <a:t>服务端口</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727234">
                <a:tc>
                  <a:txBody>
                    <a:bodyPr/>
                    <a:lstStyle/>
                    <a:p>
                      <a:pPr algn="l" fontAlgn="ctr"/>
                      <a:r>
                        <a:rPr lang="en-US" sz="1400" u="none" strike="noStrike">
                          <a:effectLst/>
                          <a:latin typeface="+mn-ea"/>
                          <a:ea typeface="+mn-ea"/>
                        </a:rPr>
                        <a:t>host.name</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en-US" altLang="zh-CN" sz="1400" u="none" strike="noStrike" dirty="0">
                          <a:effectLst/>
                          <a:latin typeface="+mn-ea"/>
                          <a:ea typeface="+mn-ea"/>
                        </a:rPr>
                        <a:t>broker</a:t>
                      </a:r>
                      <a:r>
                        <a:rPr lang="zh-CN" altLang="en-US" sz="1400" u="none" strike="noStrike" dirty="0">
                          <a:effectLst/>
                          <a:latin typeface="+mn-ea"/>
                          <a:ea typeface="+mn-ea"/>
                        </a:rPr>
                        <a:t>的主机地址，若是设置了，那么会绑定到这个地址上，若是没有，会绑定到所有的接口上，并将其中之一发送到</a:t>
                      </a:r>
                      <a:r>
                        <a:rPr lang="en-US" altLang="zh-CN" sz="1400" u="none" strike="noStrike" dirty="0">
                          <a:effectLst/>
                          <a:latin typeface="+mn-ea"/>
                          <a:ea typeface="+mn-ea"/>
                        </a:rPr>
                        <a:t>ZK</a:t>
                      </a:r>
                      <a:endParaRPr lang="en-US" altLang="zh-CN" sz="1400" b="0" i="0" u="none" strike="noStrike" dirty="0">
                        <a:solidFill>
                          <a:srgbClr val="000000"/>
                        </a:solidFill>
                        <a:effectLst/>
                        <a:latin typeface="+mn-ea"/>
                        <a:ea typeface="+mn-ea"/>
                      </a:endParaRPr>
                    </a:p>
                  </a:txBody>
                  <a:tcPr marL="9525" marR="9525" marT="9525" marB="0" anchor="ctr"/>
                </a:tc>
              </a:tr>
              <a:tr h="727234">
                <a:tc>
                  <a:txBody>
                    <a:bodyPr/>
                    <a:lstStyle/>
                    <a:p>
                      <a:pPr algn="l" fontAlgn="ctr"/>
                      <a:r>
                        <a:rPr lang="en-US" sz="1400" u="none" strike="noStrike">
                          <a:effectLst/>
                          <a:latin typeface="+mn-ea"/>
                          <a:ea typeface="+mn-ea"/>
                        </a:rPr>
                        <a:t>log.dirs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sz="1400" u="none" strike="noStrike">
                          <a:effectLst/>
                          <a:latin typeface="+mn-ea"/>
                          <a:ea typeface="+mn-ea"/>
                        </a:rPr>
                        <a:t>/tmp/kafka-logs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sz="1400" u="none" strike="noStrike" dirty="0" err="1">
                          <a:effectLst/>
                          <a:latin typeface="+mn-ea"/>
                          <a:ea typeface="+mn-ea"/>
                        </a:rPr>
                        <a:t>kafka</a:t>
                      </a:r>
                      <a:r>
                        <a:rPr lang="zh-CN" altLang="en-US" sz="1400" u="none" strike="noStrike" dirty="0">
                          <a:effectLst/>
                          <a:latin typeface="+mn-ea"/>
                          <a:ea typeface="+mn-ea"/>
                        </a:rPr>
                        <a:t>数据的存放地址，多个地址的话用逗号分割</a:t>
                      </a:r>
                      <a:r>
                        <a:rPr lang="en-US" altLang="zh-CN" sz="1400" u="none" strike="noStrike" dirty="0">
                          <a:effectLst/>
                          <a:latin typeface="+mn-ea"/>
                          <a:ea typeface="+mn-ea"/>
                        </a:rPr>
                        <a:t>,</a:t>
                      </a:r>
                      <a:r>
                        <a:rPr lang="zh-CN" altLang="en-US" sz="1400" u="none" strike="noStrike" dirty="0">
                          <a:effectLst/>
                          <a:latin typeface="+mn-ea"/>
                          <a:ea typeface="+mn-ea"/>
                        </a:rPr>
                        <a:t>多个目录分布在不同磁盘上可以提高读写性能  </a:t>
                      </a:r>
                      <a:r>
                        <a:rPr lang="en-US" altLang="zh-CN" sz="1400" u="none" strike="noStrike" dirty="0">
                          <a:effectLst/>
                          <a:latin typeface="+mn-ea"/>
                          <a:ea typeface="+mn-ea"/>
                        </a:rPr>
                        <a:t>/</a:t>
                      </a:r>
                      <a:r>
                        <a:rPr lang="en-US" sz="1400" u="none" strike="noStrike" dirty="0">
                          <a:effectLst/>
                          <a:latin typeface="+mn-ea"/>
                          <a:ea typeface="+mn-ea"/>
                        </a:rPr>
                        <a:t>data/kafka-logs-1，/data/kafka-logs-2</a:t>
                      </a:r>
                      <a:endParaRPr 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2941">
                <a:tc>
                  <a:txBody>
                    <a:bodyPr/>
                    <a:lstStyle/>
                    <a:p>
                      <a:pPr algn="l" fontAlgn="ctr"/>
                      <a:r>
                        <a:rPr lang="en-US" sz="1400" u="none" strike="noStrike">
                          <a:effectLst/>
                          <a:latin typeface="+mn-ea"/>
                          <a:ea typeface="+mn-ea"/>
                        </a:rPr>
                        <a:t>message.max.bytes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1000012</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表示消息体的最大大小，单位是字节</a:t>
                      </a:r>
                      <a:endParaRPr lang="zh-CN" altLang="en-US" sz="1400" b="0" i="0" u="none" strike="noStrike">
                        <a:solidFill>
                          <a:srgbClr val="000000"/>
                        </a:solidFill>
                        <a:effectLst/>
                        <a:latin typeface="+mn-ea"/>
                        <a:ea typeface="+mn-ea"/>
                      </a:endParaRPr>
                    </a:p>
                  </a:txBody>
                  <a:tcPr marL="9525" marR="9525" marT="9525" marB="0" anchor="ctr"/>
                </a:tc>
              </a:tr>
              <a:tr h="372941">
                <a:tc>
                  <a:txBody>
                    <a:bodyPr/>
                    <a:lstStyle/>
                    <a:p>
                      <a:pPr algn="l" fontAlgn="ctr"/>
                      <a:r>
                        <a:rPr lang="en-US" sz="1400" u="none" strike="noStrike">
                          <a:effectLst/>
                          <a:latin typeface="+mn-ea"/>
                          <a:ea typeface="+mn-ea"/>
                        </a:rPr>
                        <a:t>num.network.threads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3</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altLang="zh-CN" sz="1400" u="none" strike="noStrike" dirty="0">
                          <a:effectLst/>
                          <a:latin typeface="+mn-ea"/>
                          <a:ea typeface="+mn-ea"/>
                        </a:rPr>
                        <a:t>broker</a:t>
                      </a:r>
                      <a:r>
                        <a:rPr lang="zh-CN" altLang="en-US" sz="1400" u="none" strike="noStrike" dirty="0">
                          <a:effectLst/>
                          <a:latin typeface="+mn-ea"/>
                          <a:ea typeface="+mn-ea"/>
                        </a:rPr>
                        <a:t>处理消息的最大线程数，一般情况下数量为</a:t>
                      </a:r>
                      <a:r>
                        <a:rPr lang="en-US" altLang="zh-CN" sz="1400" u="none" strike="noStrike" dirty="0" err="1">
                          <a:effectLst/>
                          <a:latin typeface="+mn-ea"/>
                          <a:ea typeface="+mn-ea"/>
                        </a:rPr>
                        <a:t>cpu</a:t>
                      </a:r>
                      <a:r>
                        <a:rPr lang="zh-CN" altLang="en-US" sz="1400" u="none" strike="noStrike" dirty="0">
                          <a:effectLst/>
                          <a:latin typeface="+mn-ea"/>
                          <a:ea typeface="+mn-ea"/>
                        </a:rPr>
                        <a:t>核数</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2941">
                <a:tc>
                  <a:txBody>
                    <a:bodyPr/>
                    <a:lstStyle/>
                    <a:p>
                      <a:pPr algn="l" fontAlgn="ctr"/>
                      <a:r>
                        <a:rPr lang="en-US" sz="1400" u="none" strike="noStrike">
                          <a:effectLst/>
                          <a:latin typeface="+mn-ea"/>
                          <a:ea typeface="+mn-ea"/>
                        </a:rPr>
                        <a:t>num.io.threads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8</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处理</a:t>
                      </a:r>
                      <a:r>
                        <a:rPr lang="en-US" altLang="zh-CN" sz="1400" u="none" strike="noStrike">
                          <a:effectLst/>
                          <a:latin typeface="+mn-ea"/>
                          <a:ea typeface="+mn-ea"/>
                        </a:rPr>
                        <a:t>IO</a:t>
                      </a:r>
                      <a:r>
                        <a:rPr lang="zh-CN" altLang="en-US" sz="1400" u="none" strike="noStrike">
                          <a:effectLst/>
                          <a:latin typeface="+mn-ea"/>
                          <a:ea typeface="+mn-ea"/>
                        </a:rPr>
                        <a:t>的线程数</a:t>
                      </a:r>
                      <a:endParaRPr lang="zh-CN" altLang="en-US" sz="1400" b="0" i="0" u="none" strike="noStrike">
                        <a:solidFill>
                          <a:srgbClr val="000000"/>
                        </a:solidFill>
                        <a:effectLst/>
                        <a:latin typeface="+mn-ea"/>
                        <a:ea typeface="+mn-ea"/>
                      </a:endParaRPr>
                    </a:p>
                  </a:txBody>
                  <a:tcPr marL="9525" marR="9525" marT="9525" marB="0" anchor="ctr"/>
                </a:tc>
              </a:tr>
              <a:tr h="372941">
                <a:tc>
                  <a:txBody>
                    <a:bodyPr/>
                    <a:lstStyle/>
                    <a:p>
                      <a:pPr algn="l" fontAlgn="ctr"/>
                      <a:r>
                        <a:rPr lang="en-US" sz="1400" u="none" strike="noStrike">
                          <a:effectLst/>
                          <a:latin typeface="+mn-ea"/>
                          <a:ea typeface="+mn-ea"/>
                        </a:rPr>
                        <a:t>log.flush.interval.messages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sz="1400" u="none" strike="noStrike">
                          <a:effectLst/>
                          <a:latin typeface="+mn-ea"/>
                          <a:ea typeface="+mn-ea"/>
                        </a:rPr>
                        <a:t>Long.MaxValue</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在数据被写入到硬盘和消费者可用前最大累积的消息的数量</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2941">
                <a:tc>
                  <a:txBody>
                    <a:bodyPr/>
                    <a:lstStyle/>
                    <a:p>
                      <a:pPr algn="l" fontAlgn="ctr"/>
                      <a:r>
                        <a:rPr lang="en-US" sz="1400" u="none" strike="noStrike">
                          <a:effectLst/>
                          <a:latin typeface="+mn-ea"/>
                          <a:ea typeface="+mn-ea"/>
                        </a:rPr>
                        <a:t>log.flush.interval.ms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Long.MaxValue</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dirty="0">
                          <a:effectLst/>
                          <a:latin typeface="+mn-ea"/>
                          <a:ea typeface="+mn-ea"/>
                        </a:rPr>
                        <a:t>在数据被写入到硬盘前的最大时间</a:t>
                      </a:r>
                      <a:endParaRPr lang="zh-CN" altLang="en-US" sz="1400" b="0" i="0" u="none" strike="noStrike" dirty="0">
                        <a:solidFill>
                          <a:srgbClr val="000000"/>
                        </a:solidFill>
                        <a:effectLst/>
                        <a:latin typeface="+mn-ea"/>
                        <a:ea typeface="+mn-ea"/>
                      </a:endParaRPr>
                    </a:p>
                  </a:txBody>
                  <a:tcPr marL="9525" marR="9525" marT="9525" marB="0" anchor="ctr"/>
                </a:tc>
              </a:tr>
              <a:tr h="372941">
                <a:tc>
                  <a:txBody>
                    <a:bodyPr/>
                    <a:lstStyle/>
                    <a:p>
                      <a:pPr algn="l" fontAlgn="ctr"/>
                      <a:r>
                        <a:rPr lang="en-US" sz="1400" u="none" strike="noStrike">
                          <a:effectLst/>
                          <a:latin typeface="+mn-ea"/>
                          <a:ea typeface="+mn-ea"/>
                        </a:rPr>
                        <a:t>log.flush.scheduler.interval.ms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sz="1400" u="none" strike="noStrike">
                          <a:effectLst/>
                          <a:latin typeface="+mn-ea"/>
                          <a:ea typeface="+mn-ea"/>
                        </a:rPr>
                        <a:t>Long.MaxValue</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检查数据是否要写入到硬盘的时间间隔。</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2941">
                <a:tc>
                  <a:txBody>
                    <a:bodyPr/>
                    <a:lstStyle/>
                    <a:p>
                      <a:pPr algn="l" fontAlgn="ctr"/>
                      <a:r>
                        <a:rPr lang="en-US" sz="1400" u="none" strike="noStrike">
                          <a:effectLst/>
                          <a:latin typeface="+mn-ea"/>
                          <a:ea typeface="+mn-ea"/>
                        </a:rPr>
                        <a:t>log.retention.hours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168 (24*7)</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dirty="0">
                          <a:effectLst/>
                          <a:latin typeface="+mn-ea"/>
                          <a:ea typeface="+mn-ea"/>
                        </a:rPr>
                        <a:t>控制一个</a:t>
                      </a:r>
                      <a:r>
                        <a:rPr lang="en-US" altLang="zh-CN" sz="1400" u="none" strike="noStrike" dirty="0">
                          <a:effectLst/>
                          <a:latin typeface="+mn-ea"/>
                          <a:ea typeface="+mn-ea"/>
                        </a:rPr>
                        <a:t>log</a:t>
                      </a:r>
                      <a:r>
                        <a:rPr lang="zh-CN" altLang="en-US" sz="1400" u="none" strike="noStrike" dirty="0">
                          <a:effectLst/>
                          <a:latin typeface="+mn-ea"/>
                          <a:ea typeface="+mn-ea"/>
                        </a:rPr>
                        <a:t>保留多长个小时</a:t>
                      </a:r>
                      <a:endParaRPr lang="zh-CN" altLang="en-US" sz="1400" b="0" i="0" u="none" strike="noStrike" dirty="0">
                        <a:solidFill>
                          <a:srgbClr val="000000"/>
                        </a:solidFill>
                        <a:effectLst/>
                        <a:latin typeface="+mn-ea"/>
                        <a:ea typeface="+mn-ea"/>
                      </a:endParaRPr>
                    </a:p>
                  </a:txBody>
                  <a:tcPr marL="9525" marR="9525" marT="9525" marB="0" anchor="ctr"/>
                </a:tc>
              </a:tr>
            </a:tbl>
          </a:graphicData>
        </a:graphic>
      </p:graphicFrame>
    </p:spTree>
    <p:extLst>
      <p:ext uri="{BB962C8B-B14F-4D97-AF65-F5344CB8AC3E}">
        <p14:creationId xmlns:p14="http://schemas.microsoft.com/office/powerpoint/2010/main" val="1208530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4.1 </a:t>
            </a:r>
            <a:r>
              <a:rPr lang="en-US" altLang="zh-CN" dirty="0">
                <a:solidFill>
                  <a:schemeClr val="bg1"/>
                </a:solidFill>
              </a:rPr>
              <a:t>Broker</a:t>
            </a:r>
            <a:r>
              <a:rPr lang="zh-CN" altLang="zh-CN" dirty="0">
                <a:solidFill>
                  <a:schemeClr val="bg1"/>
                </a:solidFill>
              </a:rPr>
              <a:t>配置</a:t>
            </a:r>
            <a:endParaRPr lang="zh-CN" altLang="en-US" dirty="0">
              <a:solidFill>
                <a:schemeClr val="bg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23568015"/>
              </p:ext>
            </p:extLst>
          </p:nvPr>
        </p:nvGraphicFramePr>
        <p:xfrm>
          <a:off x="1010308" y="1161865"/>
          <a:ext cx="10199998" cy="5547691"/>
        </p:xfrm>
        <a:graphic>
          <a:graphicData uri="http://schemas.openxmlformats.org/drawingml/2006/table">
            <a:tbl>
              <a:tblPr>
                <a:tableStyleId>{5C22544A-7EE6-4342-B048-85BDC9FD1C3A}</a:tableStyleId>
              </a:tblPr>
              <a:tblGrid>
                <a:gridCol w="2889861"/>
                <a:gridCol w="1367783"/>
                <a:gridCol w="5942354"/>
              </a:tblGrid>
              <a:tr h="371083">
                <a:tc>
                  <a:txBody>
                    <a:bodyPr/>
                    <a:lstStyle/>
                    <a:p>
                      <a:pPr algn="ctr" fontAlgn="ctr"/>
                      <a:r>
                        <a:rPr lang="zh-CN" altLang="en-US" sz="1400" b="1" u="none" strike="noStrike" dirty="0">
                          <a:effectLst/>
                          <a:latin typeface="+mn-ea"/>
                          <a:ea typeface="+mn-ea"/>
                        </a:rPr>
                        <a:t>参数</a:t>
                      </a:r>
                      <a:endParaRPr lang="zh-CN" altLang="en-US" sz="1400" b="1" i="0" u="none" strike="noStrike" dirty="0">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400" b="1" u="none" strike="noStrike">
                          <a:effectLst/>
                          <a:latin typeface="+mn-ea"/>
                          <a:ea typeface="+mn-ea"/>
                        </a:rPr>
                        <a:t>默认值</a:t>
                      </a:r>
                      <a:endParaRPr lang="zh-CN" altLang="en-US" sz="1400" b="1" i="0" u="none" strike="noStrike">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400" b="1" u="none" strike="noStrike" dirty="0">
                          <a:effectLst/>
                          <a:latin typeface="+mn-ea"/>
                          <a:ea typeface="+mn-ea"/>
                        </a:rPr>
                        <a:t>描述</a:t>
                      </a:r>
                      <a:endParaRPr lang="zh-CN" altLang="en-US" sz="1400" b="1" i="0" u="none" strike="noStrike" dirty="0">
                        <a:solidFill>
                          <a:srgbClr val="000000"/>
                        </a:solidFill>
                        <a:effectLst/>
                        <a:latin typeface="+mn-ea"/>
                        <a:ea typeface="+mn-ea"/>
                      </a:endParaRPr>
                    </a:p>
                  </a:txBody>
                  <a:tcPr marL="9525" marR="9525" marT="9525" marB="0" anchor="ctr">
                    <a:solidFill>
                      <a:srgbClr val="6666FF"/>
                    </a:solidFill>
                  </a:tcPr>
                </a:tc>
              </a:tr>
              <a:tr h="371083">
                <a:tc>
                  <a:txBody>
                    <a:bodyPr/>
                    <a:lstStyle/>
                    <a:p>
                      <a:pPr algn="l" fontAlgn="ctr"/>
                      <a:r>
                        <a:rPr lang="en-US" sz="1400" u="none" strike="noStrike">
                          <a:effectLst/>
                          <a:latin typeface="+mn-ea"/>
                          <a:ea typeface="+mn-ea"/>
                        </a:rPr>
                        <a:t>log.retention.bytes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控制</a:t>
                      </a:r>
                      <a:r>
                        <a:rPr lang="en-US" sz="1400" u="none" strike="noStrike">
                          <a:effectLst/>
                          <a:latin typeface="+mn-ea"/>
                          <a:ea typeface="+mn-ea"/>
                        </a:rPr>
                        <a:t>log</a:t>
                      </a:r>
                      <a:r>
                        <a:rPr lang="zh-CN" altLang="en-US" sz="1400" u="none" strike="noStrike">
                          <a:effectLst/>
                          <a:latin typeface="+mn-ea"/>
                          <a:ea typeface="+mn-ea"/>
                        </a:rPr>
                        <a:t>文件最大尺寸</a:t>
                      </a:r>
                      <a:endParaRPr lang="zh-CN" altLang="en-US" sz="1400" b="0" i="0" u="none" strike="noStrike">
                        <a:solidFill>
                          <a:srgbClr val="000000"/>
                        </a:solidFill>
                        <a:effectLst/>
                        <a:latin typeface="+mn-ea"/>
                        <a:ea typeface="+mn-ea"/>
                      </a:endParaRPr>
                    </a:p>
                  </a:txBody>
                  <a:tcPr marL="9525" marR="9525" marT="9525" marB="0" anchor="ctr"/>
                </a:tc>
              </a:tr>
              <a:tr h="371083">
                <a:tc>
                  <a:txBody>
                    <a:bodyPr/>
                    <a:lstStyle/>
                    <a:p>
                      <a:pPr algn="l" fontAlgn="ctr"/>
                      <a:r>
                        <a:rPr lang="en-US" sz="1400" u="none" strike="noStrike">
                          <a:effectLst/>
                          <a:latin typeface="+mn-ea"/>
                          <a:ea typeface="+mn-ea"/>
                        </a:rPr>
                        <a:t>log.cleaner.enable</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sz="1400" u="none" strike="noStrike">
                          <a:effectLst/>
                          <a:latin typeface="+mn-ea"/>
                          <a:ea typeface="+mn-ea"/>
                        </a:rPr>
                        <a:t>FALSE</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是否</a:t>
                      </a:r>
                      <a:r>
                        <a:rPr lang="en-US" sz="1400" u="none" strike="noStrike" dirty="0">
                          <a:effectLst/>
                          <a:latin typeface="+mn-ea"/>
                          <a:ea typeface="+mn-ea"/>
                        </a:rPr>
                        <a:t>log cleaning</a:t>
                      </a:r>
                      <a:endParaRPr 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1083">
                <a:tc>
                  <a:txBody>
                    <a:bodyPr/>
                    <a:lstStyle/>
                    <a:p>
                      <a:pPr algn="l" fontAlgn="ctr"/>
                      <a:r>
                        <a:rPr lang="en-US" sz="1400" u="none" strike="noStrike">
                          <a:effectLst/>
                          <a:latin typeface="+mn-ea"/>
                          <a:ea typeface="+mn-ea"/>
                        </a:rPr>
                        <a:t>log.cleanup.policy</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delete　</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en-US" sz="1400" u="none" strike="noStrike">
                          <a:effectLst/>
                          <a:latin typeface="+mn-ea"/>
                          <a:ea typeface="+mn-ea"/>
                        </a:rPr>
                        <a:t>delete</a:t>
                      </a:r>
                      <a:r>
                        <a:rPr lang="zh-CN" altLang="en-US" sz="1400" u="none" strike="noStrike">
                          <a:effectLst/>
                          <a:latin typeface="+mn-ea"/>
                          <a:ea typeface="+mn-ea"/>
                        </a:rPr>
                        <a:t>还是</a:t>
                      </a:r>
                      <a:r>
                        <a:rPr lang="en-US" sz="1400" u="none" strike="noStrike">
                          <a:effectLst/>
                          <a:latin typeface="+mn-ea"/>
                          <a:ea typeface="+mn-ea"/>
                        </a:rPr>
                        <a:t>compat.</a:t>
                      </a:r>
                      <a:endParaRPr lang="en-US" sz="1400" b="0" i="0" u="none" strike="noStrike">
                        <a:solidFill>
                          <a:srgbClr val="000000"/>
                        </a:solidFill>
                        <a:effectLst/>
                        <a:latin typeface="+mn-ea"/>
                        <a:ea typeface="+mn-ea"/>
                      </a:endParaRPr>
                    </a:p>
                  </a:txBody>
                  <a:tcPr marL="9525" marR="9525" marT="9525" marB="0" anchor="ctr"/>
                </a:tc>
              </a:tr>
              <a:tr h="371083">
                <a:tc>
                  <a:txBody>
                    <a:bodyPr/>
                    <a:lstStyle/>
                    <a:p>
                      <a:pPr algn="l" fontAlgn="ctr"/>
                      <a:r>
                        <a:rPr lang="en-US" sz="1400" u="none" strike="noStrike">
                          <a:effectLst/>
                          <a:latin typeface="+mn-ea"/>
                          <a:ea typeface="+mn-ea"/>
                        </a:rPr>
                        <a:t>log.segment.bytes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1073741824</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单一的</a:t>
                      </a:r>
                      <a:r>
                        <a:rPr lang="en-US" sz="1400" u="none" strike="noStrike" dirty="0">
                          <a:effectLst/>
                          <a:latin typeface="+mn-ea"/>
                          <a:ea typeface="+mn-ea"/>
                        </a:rPr>
                        <a:t>log segment</a:t>
                      </a:r>
                      <a:r>
                        <a:rPr lang="zh-CN" altLang="en-US" sz="1400" u="none" strike="noStrike" dirty="0">
                          <a:effectLst/>
                          <a:latin typeface="+mn-ea"/>
                          <a:ea typeface="+mn-ea"/>
                        </a:rPr>
                        <a:t>文件大小</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1083">
                <a:tc>
                  <a:txBody>
                    <a:bodyPr/>
                    <a:lstStyle/>
                    <a:p>
                      <a:pPr algn="l" fontAlgn="ctr"/>
                      <a:r>
                        <a:rPr lang="en-US" sz="1400" u="none" strike="noStrike" dirty="0" err="1">
                          <a:effectLst/>
                          <a:latin typeface="+mn-ea"/>
                          <a:ea typeface="+mn-ea"/>
                        </a:rPr>
                        <a:t>log.roll.hours</a:t>
                      </a:r>
                      <a:endParaRPr 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168</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开始一个新的</a:t>
                      </a:r>
                      <a:r>
                        <a:rPr lang="en-US" altLang="zh-CN" sz="1400" u="none" strike="noStrike">
                          <a:effectLst/>
                          <a:latin typeface="+mn-ea"/>
                          <a:ea typeface="+mn-ea"/>
                        </a:rPr>
                        <a:t>log</a:t>
                      </a:r>
                      <a:r>
                        <a:rPr lang="zh-CN" altLang="en-US" sz="1400" u="none" strike="noStrike">
                          <a:effectLst/>
                          <a:latin typeface="+mn-ea"/>
                          <a:ea typeface="+mn-ea"/>
                        </a:rPr>
                        <a:t>文件片段的最大时间</a:t>
                      </a:r>
                      <a:endParaRPr lang="zh-CN" altLang="en-US" sz="1400" b="0" i="0" u="none" strike="noStrike">
                        <a:solidFill>
                          <a:srgbClr val="000000"/>
                        </a:solidFill>
                        <a:effectLst/>
                        <a:latin typeface="+mn-ea"/>
                        <a:ea typeface="+mn-ea"/>
                      </a:endParaRPr>
                    </a:p>
                  </a:txBody>
                  <a:tcPr marL="9525" marR="9525" marT="9525" marB="0" anchor="ctr"/>
                </a:tc>
              </a:tr>
              <a:tr h="371083">
                <a:tc>
                  <a:txBody>
                    <a:bodyPr/>
                    <a:lstStyle/>
                    <a:p>
                      <a:pPr algn="l" fontAlgn="ctr"/>
                      <a:r>
                        <a:rPr lang="en-US" sz="1400" u="none" strike="noStrike">
                          <a:effectLst/>
                          <a:latin typeface="+mn-ea"/>
                          <a:ea typeface="+mn-ea"/>
                        </a:rPr>
                        <a:t>background.threads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10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后台线程序</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1083">
                <a:tc>
                  <a:txBody>
                    <a:bodyPr/>
                    <a:lstStyle/>
                    <a:p>
                      <a:pPr algn="l" fontAlgn="ctr"/>
                      <a:r>
                        <a:rPr lang="en-US" sz="1400" u="none" strike="noStrike">
                          <a:effectLst/>
                          <a:latin typeface="+mn-ea"/>
                          <a:ea typeface="+mn-ea"/>
                        </a:rPr>
                        <a:t>num.partitions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默认分区数</a:t>
                      </a:r>
                      <a:endParaRPr lang="zh-CN" altLang="en-US" sz="1400" b="0" i="0" u="none" strike="noStrike">
                        <a:solidFill>
                          <a:srgbClr val="000000"/>
                        </a:solidFill>
                        <a:effectLst/>
                        <a:latin typeface="+mn-ea"/>
                        <a:ea typeface="+mn-ea"/>
                      </a:endParaRPr>
                    </a:p>
                  </a:txBody>
                  <a:tcPr marL="9525" marR="9525" marT="9525" marB="0" anchor="ctr"/>
                </a:tc>
              </a:tr>
              <a:tr h="371083">
                <a:tc>
                  <a:txBody>
                    <a:bodyPr/>
                    <a:lstStyle/>
                    <a:p>
                      <a:pPr algn="l" fontAlgn="ctr"/>
                      <a:r>
                        <a:rPr lang="en-US" sz="1400" u="none" strike="noStrike">
                          <a:effectLst/>
                          <a:latin typeface="+mn-ea"/>
                          <a:ea typeface="+mn-ea"/>
                        </a:rPr>
                        <a:t>socket.send.buffer.bytes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102400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sz="1400" u="none" strike="noStrike" dirty="0">
                          <a:effectLst/>
                          <a:latin typeface="+mn-ea"/>
                          <a:ea typeface="+mn-ea"/>
                        </a:rPr>
                        <a:t>socket SO_SNDBUFF</a:t>
                      </a:r>
                      <a:r>
                        <a:rPr lang="zh-CN" altLang="en-US" sz="1400" u="none" strike="noStrike" dirty="0">
                          <a:effectLst/>
                          <a:latin typeface="+mn-ea"/>
                          <a:ea typeface="+mn-ea"/>
                        </a:rPr>
                        <a:t>参数</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1083">
                <a:tc>
                  <a:txBody>
                    <a:bodyPr/>
                    <a:lstStyle/>
                    <a:p>
                      <a:pPr algn="l" fontAlgn="ctr"/>
                      <a:r>
                        <a:rPr lang="en-US" sz="1400" u="none" strike="noStrike">
                          <a:effectLst/>
                          <a:latin typeface="+mn-ea"/>
                          <a:ea typeface="+mn-ea"/>
                        </a:rPr>
                        <a:t>socket.receive.buffer.bytes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102400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en-US" sz="1400" u="none" strike="noStrike">
                          <a:effectLst/>
                          <a:latin typeface="+mn-ea"/>
                          <a:ea typeface="+mn-ea"/>
                        </a:rPr>
                        <a:t>socket SO_RCVBUFF</a:t>
                      </a:r>
                      <a:r>
                        <a:rPr lang="zh-CN" altLang="en-US" sz="1400" u="none" strike="noStrike">
                          <a:effectLst/>
                          <a:latin typeface="+mn-ea"/>
                          <a:ea typeface="+mn-ea"/>
                        </a:rPr>
                        <a:t>参数</a:t>
                      </a:r>
                      <a:endParaRPr lang="zh-CN" altLang="en-US" sz="1400" b="0" i="0" u="none" strike="noStrike">
                        <a:solidFill>
                          <a:srgbClr val="000000"/>
                        </a:solidFill>
                        <a:effectLst/>
                        <a:latin typeface="+mn-ea"/>
                        <a:ea typeface="+mn-ea"/>
                      </a:endParaRPr>
                    </a:p>
                  </a:txBody>
                  <a:tcPr marL="9525" marR="9525" marT="9525" marB="0" anchor="ctr"/>
                </a:tc>
              </a:tr>
              <a:tr h="723612">
                <a:tc>
                  <a:txBody>
                    <a:bodyPr/>
                    <a:lstStyle/>
                    <a:p>
                      <a:pPr algn="l" fontAlgn="ctr"/>
                      <a:r>
                        <a:rPr lang="en-US" sz="1400" u="none" strike="noStrike">
                          <a:effectLst/>
                          <a:latin typeface="+mn-ea"/>
                          <a:ea typeface="+mn-ea"/>
                        </a:rPr>
                        <a:t>zookeeper.connect</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zh-CN" altLang="en-US" sz="1400" u="none" strike="noStrike">
                          <a:effectLst/>
                          <a:latin typeface="+mn-ea"/>
                          <a:ea typeface="+mn-ea"/>
                        </a:rPr>
                        <a:t>　</a:t>
                      </a:r>
                      <a:endParaRPr lang="zh-CN" alt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指定</a:t>
                      </a:r>
                      <a:r>
                        <a:rPr lang="en-US" sz="1400" u="none" strike="noStrike" dirty="0">
                          <a:effectLst/>
                          <a:latin typeface="+mn-ea"/>
                          <a:ea typeface="+mn-ea"/>
                        </a:rPr>
                        <a:t>zookeeper</a:t>
                      </a:r>
                      <a:r>
                        <a:rPr lang="zh-CN" altLang="en-US" sz="1400" u="none" strike="noStrike" dirty="0">
                          <a:effectLst/>
                          <a:latin typeface="+mn-ea"/>
                          <a:ea typeface="+mn-ea"/>
                        </a:rPr>
                        <a:t>连接字符串， 格式如</a:t>
                      </a:r>
                      <a:r>
                        <a:rPr lang="en-US" sz="1400" u="none" strike="noStrike" dirty="0" err="1">
                          <a:effectLst/>
                          <a:latin typeface="+mn-ea"/>
                          <a:ea typeface="+mn-ea"/>
                        </a:rPr>
                        <a:t>hostname:port</a:t>
                      </a:r>
                      <a:r>
                        <a:rPr lang="en-US" sz="1400" u="none" strike="noStrike" dirty="0">
                          <a:effectLst/>
                          <a:latin typeface="+mn-ea"/>
                          <a:ea typeface="+mn-ea"/>
                        </a:rPr>
                        <a:t>/</a:t>
                      </a:r>
                      <a:r>
                        <a:rPr lang="en-US" sz="1400" u="none" strike="noStrike" dirty="0" err="1">
                          <a:effectLst/>
                          <a:latin typeface="+mn-ea"/>
                          <a:ea typeface="+mn-ea"/>
                        </a:rPr>
                        <a:t>chroot。chroot</a:t>
                      </a:r>
                      <a:r>
                        <a:rPr lang="zh-CN" altLang="en-US" sz="1400" u="none" strike="noStrike" dirty="0">
                          <a:effectLst/>
                          <a:latin typeface="+mn-ea"/>
                          <a:ea typeface="+mn-ea"/>
                        </a:rPr>
                        <a:t>是一个</a:t>
                      </a:r>
                      <a:r>
                        <a:rPr lang="en-US" sz="1400" u="none" strike="noStrike" dirty="0">
                          <a:effectLst/>
                          <a:latin typeface="+mn-ea"/>
                          <a:ea typeface="+mn-ea"/>
                        </a:rPr>
                        <a:t>namespace</a:t>
                      </a:r>
                      <a:endParaRPr 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1083">
                <a:tc>
                  <a:txBody>
                    <a:bodyPr/>
                    <a:lstStyle/>
                    <a:p>
                      <a:pPr algn="l" fontAlgn="ctr"/>
                      <a:r>
                        <a:rPr lang="en-US" sz="1400" u="none" strike="noStrike">
                          <a:effectLst/>
                          <a:latin typeface="+mn-ea"/>
                          <a:ea typeface="+mn-ea"/>
                        </a:rPr>
                        <a:t>zookeeper.connection.timeout.ms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6000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指定客户端连接</a:t>
                      </a:r>
                      <a:r>
                        <a:rPr lang="en-US" altLang="zh-CN" sz="1400" u="none" strike="noStrike">
                          <a:effectLst/>
                          <a:latin typeface="+mn-ea"/>
                          <a:ea typeface="+mn-ea"/>
                        </a:rPr>
                        <a:t>zookeeper</a:t>
                      </a:r>
                      <a:r>
                        <a:rPr lang="zh-CN" altLang="en-US" sz="1400" u="none" strike="noStrike">
                          <a:effectLst/>
                          <a:latin typeface="+mn-ea"/>
                          <a:ea typeface="+mn-ea"/>
                        </a:rPr>
                        <a:t>的最大超时时间</a:t>
                      </a:r>
                      <a:endParaRPr lang="zh-CN" altLang="en-US" sz="1400" b="0" i="0" u="none" strike="noStrike">
                        <a:solidFill>
                          <a:srgbClr val="000000"/>
                        </a:solidFill>
                        <a:effectLst/>
                        <a:latin typeface="+mn-ea"/>
                        <a:ea typeface="+mn-ea"/>
                      </a:endParaRPr>
                    </a:p>
                  </a:txBody>
                  <a:tcPr marL="9525" marR="9525" marT="9525" marB="0" anchor="ctr"/>
                </a:tc>
              </a:tr>
              <a:tr h="371083">
                <a:tc>
                  <a:txBody>
                    <a:bodyPr/>
                    <a:lstStyle/>
                    <a:p>
                      <a:pPr algn="l" fontAlgn="ctr"/>
                      <a:r>
                        <a:rPr lang="en-US" sz="1400" u="none" strike="noStrike">
                          <a:effectLst/>
                          <a:latin typeface="+mn-ea"/>
                          <a:ea typeface="+mn-ea"/>
                        </a:rPr>
                        <a:t>zookeeper.session.timeout.ms　　</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6000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连接</a:t>
                      </a:r>
                      <a:r>
                        <a:rPr lang="en-US" altLang="zh-CN" sz="1400" u="none" strike="noStrike" dirty="0" err="1">
                          <a:effectLst/>
                          <a:latin typeface="+mn-ea"/>
                          <a:ea typeface="+mn-ea"/>
                        </a:rPr>
                        <a:t>zk</a:t>
                      </a:r>
                      <a:r>
                        <a:rPr lang="zh-CN" altLang="en-US" sz="1400" u="none" strike="noStrike" dirty="0">
                          <a:effectLst/>
                          <a:latin typeface="+mn-ea"/>
                          <a:ea typeface="+mn-ea"/>
                        </a:rPr>
                        <a:t>的</a:t>
                      </a:r>
                      <a:r>
                        <a:rPr lang="en-US" altLang="zh-CN" sz="1400" u="none" strike="noStrike" dirty="0">
                          <a:effectLst/>
                          <a:latin typeface="+mn-ea"/>
                          <a:ea typeface="+mn-ea"/>
                        </a:rPr>
                        <a:t>session</a:t>
                      </a:r>
                      <a:r>
                        <a:rPr lang="zh-CN" altLang="en-US" sz="1400" u="none" strike="noStrike" dirty="0">
                          <a:effectLst/>
                          <a:latin typeface="+mn-ea"/>
                          <a:ea typeface="+mn-ea"/>
                        </a:rPr>
                        <a:t>超时时间</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71083">
                <a:tc>
                  <a:txBody>
                    <a:bodyPr/>
                    <a:lstStyle/>
                    <a:p>
                      <a:pPr algn="l" fontAlgn="ctr"/>
                      <a:r>
                        <a:rPr lang="en-US" sz="1400" u="none" strike="noStrike">
                          <a:effectLst/>
                          <a:latin typeface="+mn-ea"/>
                          <a:ea typeface="+mn-ea"/>
                        </a:rPr>
                        <a:t>zookeeper.sync.time.ms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2000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en-US" sz="1400" u="none" strike="noStrike" dirty="0" err="1">
                          <a:effectLst/>
                          <a:latin typeface="+mn-ea"/>
                          <a:ea typeface="+mn-ea"/>
                        </a:rPr>
                        <a:t>zk</a:t>
                      </a:r>
                      <a:r>
                        <a:rPr lang="en-US" sz="1400" u="none" strike="noStrike" dirty="0">
                          <a:effectLst/>
                          <a:latin typeface="+mn-ea"/>
                          <a:ea typeface="+mn-ea"/>
                        </a:rPr>
                        <a:t> follower</a:t>
                      </a:r>
                      <a:r>
                        <a:rPr lang="zh-CN" altLang="en-US" sz="1400" u="none" strike="noStrike" dirty="0">
                          <a:effectLst/>
                          <a:latin typeface="+mn-ea"/>
                          <a:ea typeface="+mn-ea"/>
                        </a:rPr>
                        <a:t>落后于</a:t>
                      </a:r>
                      <a:r>
                        <a:rPr lang="en-US" sz="1400" u="none" strike="noStrike" dirty="0" err="1">
                          <a:effectLst/>
                          <a:latin typeface="+mn-ea"/>
                          <a:ea typeface="+mn-ea"/>
                        </a:rPr>
                        <a:t>zk</a:t>
                      </a:r>
                      <a:r>
                        <a:rPr lang="en-US" sz="1400" u="none" strike="noStrike" dirty="0">
                          <a:effectLst/>
                          <a:latin typeface="+mn-ea"/>
                          <a:ea typeface="+mn-ea"/>
                        </a:rPr>
                        <a:t> leader</a:t>
                      </a:r>
                      <a:r>
                        <a:rPr lang="zh-CN" altLang="en-US" sz="1400" u="none" strike="noStrike" dirty="0">
                          <a:effectLst/>
                          <a:latin typeface="+mn-ea"/>
                          <a:ea typeface="+mn-ea"/>
                        </a:rPr>
                        <a:t>的最长时间</a:t>
                      </a:r>
                      <a:endParaRPr lang="zh-CN" altLang="en-US" sz="1400" b="0" i="0" u="none" strike="noStrike" dirty="0">
                        <a:solidFill>
                          <a:srgbClr val="000000"/>
                        </a:solidFill>
                        <a:effectLst/>
                        <a:latin typeface="+mn-ea"/>
                        <a:ea typeface="+mn-ea"/>
                      </a:endParaRPr>
                    </a:p>
                  </a:txBody>
                  <a:tcPr marL="9525" marR="9525" marT="9525" marB="0" anchor="ctr"/>
                </a:tc>
              </a:tr>
            </a:tbl>
          </a:graphicData>
        </a:graphic>
      </p:graphicFrame>
    </p:spTree>
    <p:extLst>
      <p:ext uri="{BB962C8B-B14F-4D97-AF65-F5344CB8AC3E}">
        <p14:creationId xmlns:p14="http://schemas.microsoft.com/office/powerpoint/2010/main" val="2966036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algn="dist"/>
            <a:r>
              <a:rPr lang="en-US" altLang="zh-CN" sz="7200" dirty="0">
                <a:solidFill>
                  <a:schemeClr val="bg1"/>
                </a:solidFill>
                <a:latin typeface="Impact" panose="020B0806030902050204" pitchFamily="34" charset="0"/>
              </a:rPr>
              <a:t>PART 01</a:t>
            </a:r>
            <a:endParaRPr lang="zh-CN" altLang="en-US" sz="7200" dirty="0">
              <a:solidFill>
                <a:schemeClr val="bg1"/>
              </a:solidFill>
              <a:latin typeface="Impact" panose="020B0806030902050204" pitchFamily="34" charset="0"/>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简  介</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3190770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4.2 </a:t>
            </a:r>
            <a:r>
              <a:rPr lang="en-US" altLang="zh-CN" dirty="0">
                <a:solidFill>
                  <a:schemeClr val="bg1"/>
                </a:solidFill>
              </a:rPr>
              <a:t>Consumer</a:t>
            </a:r>
            <a:r>
              <a:rPr lang="zh-CN" altLang="zh-CN" dirty="0">
                <a:solidFill>
                  <a:schemeClr val="bg1"/>
                </a:solidFill>
              </a:rPr>
              <a:t>主要配置</a:t>
            </a:r>
            <a:endParaRPr lang="zh-CN" altLang="en-US" dirty="0">
              <a:solidFill>
                <a:schemeClr val="bg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482447743"/>
              </p:ext>
            </p:extLst>
          </p:nvPr>
        </p:nvGraphicFramePr>
        <p:xfrm>
          <a:off x="1010308" y="1175658"/>
          <a:ext cx="10057496" cy="5475306"/>
        </p:xfrm>
        <a:graphic>
          <a:graphicData uri="http://schemas.openxmlformats.org/drawingml/2006/table">
            <a:tbl>
              <a:tblPr>
                <a:tableStyleId>{5C22544A-7EE6-4342-B048-85BDC9FD1C3A}</a:tableStyleId>
              </a:tblPr>
              <a:tblGrid>
                <a:gridCol w="2849487"/>
                <a:gridCol w="1348674"/>
                <a:gridCol w="5859335"/>
              </a:tblGrid>
              <a:tr h="340707">
                <a:tc>
                  <a:txBody>
                    <a:bodyPr/>
                    <a:lstStyle/>
                    <a:p>
                      <a:pPr algn="ctr" fontAlgn="ctr"/>
                      <a:r>
                        <a:rPr lang="zh-CN" altLang="en-US" sz="1400" b="1" u="none" strike="noStrike" dirty="0">
                          <a:effectLst/>
                          <a:latin typeface="+mn-ea"/>
                          <a:ea typeface="+mn-ea"/>
                        </a:rPr>
                        <a:t>参数</a:t>
                      </a:r>
                      <a:endParaRPr lang="zh-CN" altLang="en-US" sz="1400" b="1" i="0" u="none" strike="noStrike" dirty="0">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400" b="1" u="none" strike="noStrike">
                          <a:effectLst/>
                          <a:latin typeface="+mn-ea"/>
                          <a:ea typeface="+mn-ea"/>
                        </a:rPr>
                        <a:t>默认值</a:t>
                      </a:r>
                      <a:endParaRPr lang="zh-CN" altLang="en-US" sz="1400" b="1" i="0" u="none" strike="noStrike">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400" b="1" u="none" strike="noStrike" dirty="0">
                          <a:effectLst/>
                          <a:latin typeface="+mn-ea"/>
                          <a:ea typeface="+mn-ea"/>
                        </a:rPr>
                        <a:t>描述</a:t>
                      </a:r>
                      <a:endParaRPr lang="zh-CN" altLang="en-US" sz="1400" b="1" i="0" u="none" strike="noStrike" dirty="0">
                        <a:solidFill>
                          <a:srgbClr val="000000"/>
                        </a:solidFill>
                        <a:effectLst/>
                        <a:latin typeface="+mn-ea"/>
                        <a:ea typeface="+mn-ea"/>
                      </a:endParaRPr>
                    </a:p>
                  </a:txBody>
                  <a:tcPr marL="9525" marR="9525" marT="9525" marB="0" anchor="ctr">
                    <a:solidFill>
                      <a:srgbClr val="6666FF"/>
                    </a:solidFill>
                  </a:tcPr>
                </a:tc>
              </a:tr>
              <a:tr h="340461">
                <a:tc>
                  <a:txBody>
                    <a:bodyPr/>
                    <a:lstStyle/>
                    <a:p>
                      <a:pPr algn="l" fontAlgn="ctr"/>
                      <a:r>
                        <a:rPr lang="en-US" sz="1400" u="none" strike="noStrike">
                          <a:effectLst/>
                          <a:latin typeface="+mn-ea"/>
                          <a:ea typeface="+mn-ea"/>
                        </a:rPr>
                        <a:t>groupid</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groupid</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一个字符串用来指示一组</a:t>
                      </a:r>
                      <a:r>
                        <a:rPr lang="en-US" altLang="zh-CN" sz="1400" u="none" strike="noStrike">
                          <a:effectLst/>
                          <a:latin typeface="+mn-ea"/>
                          <a:ea typeface="+mn-ea"/>
                        </a:rPr>
                        <a:t>consumer</a:t>
                      </a:r>
                      <a:r>
                        <a:rPr lang="zh-CN" altLang="en-US" sz="1400" u="none" strike="noStrike">
                          <a:effectLst/>
                          <a:latin typeface="+mn-ea"/>
                          <a:ea typeface="+mn-ea"/>
                        </a:rPr>
                        <a:t>所在的组</a:t>
                      </a:r>
                      <a:endParaRPr lang="zh-CN" altLang="en-US" sz="1400" b="0" i="0" u="none" strike="noStrike">
                        <a:solidFill>
                          <a:srgbClr val="000000"/>
                        </a:solidFill>
                        <a:effectLst/>
                        <a:latin typeface="+mn-ea"/>
                        <a:ea typeface="+mn-ea"/>
                      </a:endParaRPr>
                    </a:p>
                  </a:txBody>
                  <a:tcPr marL="9525" marR="9525" marT="9525" marB="0" anchor="ctr"/>
                </a:tc>
              </a:tr>
              <a:tr h="340461">
                <a:tc>
                  <a:txBody>
                    <a:bodyPr/>
                    <a:lstStyle/>
                    <a:p>
                      <a:pPr algn="l" fontAlgn="ctr"/>
                      <a:r>
                        <a:rPr lang="en-US" sz="1400" u="none" strike="noStrike">
                          <a:effectLst/>
                          <a:latin typeface="+mn-ea"/>
                          <a:ea typeface="+mn-ea"/>
                        </a:rPr>
                        <a:t>socket.timeout.ms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30000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sz="1400" u="none" strike="noStrike" dirty="0">
                          <a:effectLst/>
                          <a:latin typeface="+mn-ea"/>
                          <a:ea typeface="+mn-ea"/>
                        </a:rPr>
                        <a:t>socket</a:t>
                      </a:r>
                      <a:r>
                        <a:rPr lang="zh-CN" altLang="en-US" sz="1400" u="none" strike="noStrike" dirty="0">
                          <a:effectLst/>
                          <a:latin typeface="+mn-ea"/>
                          <a:ea typeface="+mn-ea"/>
                        </a:rPr>
                        <a:t>超时时间</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40461">
                <a:tc>
                  <a:txBody>
                    <a:bodyPr/>
                    <a:lstStyle/>
                    <a:p>
                      <a:pPr algn="l" fontAlgn="ctr"/>
                      <a:r>
                        <a:rPr lang="en-US" sz="1400" u="none" strike="noStrike">
                          <a:effectLst/>
                          <a:latin typeface="+mn-ea"/>
                          <a:ea typeface="+mn-ea"/>
                        </a:rPr>
                        <a:t>socket.buffersize</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64*1024</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en-US" sz="1400" u="none" strike="noStrike">
                          <a:effectLst/>
                          <a:latin typeface="+mn-ea"/>
                          <a:ea typeface="+mn-ea"/>
                        </a:rPr>
                        <a:t>socket receive buffer</a:t>
                      </a:r>
                      <a:endParaRPr lang="en-US" sz="1400" b="0" i="0" u="none" strike="noStrike">
                        <a:solidFill>
                          <a:srgbClr val="000000"/>
                        </a:solidFill>
                        <a:effectLst/>
                        <a:latin typeface="+mn-ea"/>
                        <a:ea typeface="+mn-ea"/>
                      </a:endParaRPr>
                    </a:p>
                  </a:txBody>
                  <a:tcPr marL="9525" marR="9525" marT="9525" marB="0" anchor="ctr"/>
                </a:tc>
              </a:tr>
              <a:tr h="663897">
                <a:tc>
                  <a:txBody>
                    <a:bodyPr/>
                    <a:lstStyle/>
                    <a:p>
                      <a:pPr algn="l" fontAlgn="ctr"/>
                      <a:r>
                        <a:rPr lang="en-US" sz="1400" u="none" strike="noStrike">
                          <a:effectLst/>
                          <a:latin typeface="+mn-ea"/>
                          <a:ea typeface="+mn-ea"/>
                        </a:rPr>
                        <a:t>fetch.size</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300 * 1024</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控制在一个请求中获取的消息的字节数。 这个参数在</a:t>
                      </a:r>
                      <a:r>
                        <a:rPr lang="en-US" altLang="zh-CN" sz="1400" u="none" strike="noStrike" dirty="0">
                          <a:effectLst/>
                          <a:latin typeface="+mn-ea"/>
                          <a:ea typeface="+mn-ea"/>
                        </a:rPr>
                        <a:t>0.8.x</a:t>
                      </a:r>
                      <a:r>
                        <a:rPr lang="zh-CN" altLang="en-US" sz="1400" u="none" strike="noStrike" dirty="0">
                          <a:effectLst/>
                          <a:latin typeface="+mn-ea"/>
                          <a:ea typeface="+mn-ea"/>
                        </a:rPr>
                        <a:t>中由</a:t>
                      </a:r>
                      <a:r>
                        <a:rPr lang="en-US" altLang="zh-CN" sz="1400" u="none" strike="noStrike" dirty="0" err="1">
                          <a:effectLst/>
                          <a:latin typeface="+mn-ea"/>
                          <a:ea typeface="+mn-ea"/>
                        </a:rPr>
                        <a:t>fetch.message.max.bytes,fetch.min.bytes</a:t>
                      </a:r>
                      <a:r>
                        <a:rPr lang="zh-CN" altLang="en-US" sz="1400" u="none" strike="noStrike" dirty="0">
                          <a:effectLst/>
                          <a:latin typeface="+mn-ea"/>
                          <a:ea typeface="+mn-ea"/>
                        </a:rPr>
                        <a:t>取代</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663897">
                <a:tc>
                  <a:txBody>
                    <a:bodyPr/>
                    <a:lstStyle/>
                    <a:p>
                      <a:pPr algn="l" fontAlgn="ctr"/>
                      <a:r>
                        <a:rPr lang="en-US" sz="1400" u="none" strike="noStrike" dirty="0">
                          <a:effectLst/>
                          <a:latin typeface="+mn-ea"/>
                          <a:ea typeface="+mn-ea"/>
                        </a:rPr>
                        <a:t>backoff.increment.ms</a:t>
                      </a:r>
                      <a:endParaRPr 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1000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这个参数避免在没有新数据的情况下重复频繁的拉数据。 如果拉到空数据，则多推后这个时间</a:t>
                      </a:r>
                      <a:endParaRPr lang="zh-CN" altLang="en-US" sz="1400" b="0" i="0" u="none" strike="noStrike">
                        <a:solidFill>
                          <a:srgbClr val="000000"/>
                        </a:solidFill>
                        <a:effectLst/>
                        <a:latin typeface="+mn-ea"/>
                        <a:ea typeface="+mn-ea"/>
                      </a:endParaRPr>
                    </a:p>
                  </a:txBody>
                  <a:tcPr marL="9525" marR="9525" marT="9525" marB="0" anchor="ctr"/>
                </a:tc>
              </a:tr>
              <a:tr h="340461">
                <a:tc>
                  <a:txBody>
                    <a:bodyPr/>
                    <a:lstStyle/>
                    <a:p>
                      <a:pPr algn="l" fontAlgn="ctr"/>
                      <a:r>
                        <a:rPr lang="en-US" sz="1400" u="none" strike="noStrike">
                          <a:effectLst/>
                          <a:latin typeface="+mn-ea"/>
                          <a:ea typeface="+mn-ea"/>
                        </a:rPr>
                        <a:t>queued.max.message.chunks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2</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sz="1400" u="none" strike="noStrike" dirty="0">
                          <a:effectLst/>
                          <a:latin typeface="+mn-ea"/>
                          <a:ea typeface="+mn-ea"/>
                        </a:rPr>
                        <a:t>high level consumer</a:t>
                      </a:r>
                      <a:r>
                        <a:rPr lang="zh-CN" altLang="en-US" sz="1400" u="none" strike="noStrike" dirty="0">
                          <a:effectLst/>
                          <a:latin typeface="+mn-ea"/>
                          <a:ea typeface="+mn-ea"/>
                        </a:rPr>
                        <a:t>内部缓存拉回来的消息到一个队列中。 这个值控制这个队列的大小</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40461">
                <a:tc>
                  <a:txBody>
                    <a:bodyPr/>
                    <a:lstStyle/>
                    <a:p>
                      <a:pPr algn="l" fontAlgn="ctr"/>
                      <a:r>
                        <a:rPr lang="en-US" sz="1400" u="none" strike="noStrike">
                          <a:effectLst/>
                          <a:latin typeface="+mn-ea"/>
                          <a:ea typeface="+mn-ea"/>
                        </a:rPr>
                        <a:t>auto.commit.enable</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TRUE</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如果</a:t>
                      </a:r>
                      <a:r>
                        <a:rPr lang="en-US" sz="1400" u="none" strike="noStrike">
                          <a:effectLst/>
                          <a:latin typeface="+mn-ea"/>
                          <a:ea typeface="+mn-ea"/>
                        </a:rPr>
                        <a:t>true,consumer</a:t>
                      </a:r>
                      <a:r>
                        <a:rPr lang="zh-CN" altLang="en-US" sz="1400" u="none" strike="noStrike">
                          <a:effectLst/>
                          <a:latin typeface="+mn-ea"/>
                          <a:ea typeface="+mn-ea"/>
                        </a:rPr>
                        <a:t>定期地往</a:t>
                      </a:r>
                      <a:r>
                        <a:rPr lang="en-US" sz="1400" u="none" strike="noStrike">
                          <a:effectLst/>
                          <a:latin typeface="+mn-ea"/>
                          <a:ea typeface="+mn-ea"/>
                        </a:rPr>
                        <a:t>zookeeper</a:t>
                      </a:r>
                      <a:r>
                        <a:rPr lang="zh-CN" altLang="en-US" sz="1400" u="none" strike="noStrike">
                          <a:effectLst/>
                          <a:latin typeface="+mn-ea"/>
                          <a:ea typeface="+mn-ea"/>
                        </a:rPr>
                        <a:t>写入每个分区的</a:t>
                      </a:r>
                      <a:r>
                        <a:rPr lang="en-US" sz="1400" u="none" strike="noStrike">
                          <a:effectLst/>
                          <a:latin typeface="+mn-ea"/>
                          <a:ea typeface="+mn-ea"/>
                        </a:rPr>
                        <a:t>offset</a:t>
                      </a:r>
                      <a:endParaRPr lang="en-US" sz="1400" b="0" i="0" u="none" strike="noStrike">
                        <a:solidFill>
                          <a:srgbClr val="000000"/>
                        </a:solidFill>
                        <a:effectLst/>
                        <a:latin typeface="+mn-ea"/>
                        <a:ea typeface="+mn-ea"/>
                      </a:endParaRPr>
                    </a:p>
                  </a:txBody>
                  <a:tcPr marL="9525" marR="9525" marT="9525" marB="0" anchor="ctr"/>
                </a:tc>
              </a:tr>
              <a:tr h="340461">
                <a:tc>
                  <a:txBody>
                    <a:bodyPr/>
                    <a:lstStyle/>
                    <a:p>
                      <a:pPr algn="l" fontAlgn="ctr"/>
                      <a:r>
                        <a:rPr lang="en-US" sz="1400" u="none" strike="noStrike">
                          <a:effectLst/>
                          <a:latin typeface="+mn-ea"/>
                          <a:ea typeface="+mn-ea"/>
                        </a:rPr>
                        <a:t>auto.commit.interval.ms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10000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往</a:t>
                      </a:r>
                      <a:r>
                        <a:rPr lang="en-US" sz="1400" u="none" strike="noStrike" dirty="0">
                          <a:effectLst/>
                          <a:latin typeface="+mn-ea"/>
                          <a:ea typeface="+mn-ea"/>
                        </a:rPr>
                        <a:t>zookeeper</a:t>
                      </a:r>
                      <a:r>
                        <a:rPr lang="zh-CN" altLang="en-US" sz="1400" u="none" strike="noStrike" dirty="0">
                          <a:effectLst/>
                          <a:latin typeface="+mn-ea"/>
                          <a:ea typeface="+mn-ea"/>
                        </a:rPr>
                        <a:t>上写</a:t>
                      </a:r>
                      <a:r>
                        <a:rPr lang="en-US" sz="1400" u="none" strike="noStrike" dirty="0">
                          <a:effectLst/>
                          <a:latin typeface="+mn-ea"/>
                          <a:ea typeface="+mn-ea"/>
                        </a:rPr>
                        <a:t>offset</a:t>
                      </a:r>
                      <a:r>
                        <a:rPr lang="zh-CN" altLang="en-US" sz="1400" u="none" strike="noStrike" dirty="0">
                          <a:effectLst/>
                          <a:latin typeface="+mn-ea"/>
                          <a:ea typeface="+mn-ea"/>
                        </a:rPr>
                        <a:t>的频率</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663897">
                <a:tc>
                  <a:txBody>
                    <a:bodyPr/>
                    <a:lstStyle/>
                    <a:p>
                      <a:pPr algn="l" fontAlgn="ctr"/>
                      <a:r>
                        <a:rPr lang="en-US" sz="1400" u="none" strike="noStrike">
                          <a:effectLst/>
                          <a:latin typeface="+mn-ea"/>
                          <a:ea typeface="+mn-ea"/>
                        </a:rPr>
                        <a:t>auto.offset.reset</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largest</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dirty="0">
                          <a:effectLst/>
                          <a:latin typeface="+mn-ea"/>
                          <a:ea typeface="+mn-ea"/>
                        </a:rPr>
                        <a:t>如果</a:t>
                      </a:r>
                      <a:r>
                        <a:rPr lang="en-US" sz="1400" u="none" strike="noStrike" dirty="0">
                          <a:effectLst/>
                          <a:latin typeface="+mn-ea"/>
                          <a:ea typeface="+mn-ea"/>
                        </a:rPr>
                        <a:t>offset</a:t>
                      </a:r>
                      <a:r>
                        <a:rPr lang="zh-CN" altLang="en-US" sz="1400" u="none" strike="noStrike" dirty="0">
                          <a:effectLst/>
                          <a:latin typeface="+mn-ea"/>
                          <a:ea typeface="+mn-ea"/>
                        </a:rPr>
                        <a:t>出了返回，则 </a:t>
                      </a:r>
                      <a:r>
                        <a:rPr lang="en-US" sz="1400" u="none" strike="noStrike" dirty="0">
                          <a:effectLst/>
                          <a:latin typeface="+mn-ea"/>
                          <a:ea typeface="+mn-ea"/>
                        </a:rPr>
                        <a:t>smallest: </a:t>
                      </a:r>
                      <a:r>
                        <a:rPr lang="zh-CN" altLang="en-US" sz="1400" u="none" strike="noStrike" dirty="0">
                          <a:effectLst/>
                          <a:latin typeface="+mn-ea"/>
                          <a:ea typeface="+mn-ea"/>
                        </a:rPr>
                        <a:t>自动设置</a:t>
                      </a:r>
                      <a:r>
                        <a:rPr lang="en-US" sz="1400" u="none" strike="noStrike" dirty="0">
                          <a:effectLst/>
                          <a:latin typeface="+mn-ea"/>
                          <a:ea typeface="+mn-ea"/>
                        </a:rPr>
                        <a:t>reset</a:t>
                      </a:r>
                      <a:r>
                        <a:rPr lang="zh-CN" altLang="en-US" sz="1400" u="none" strike="noStrike" dirty="0">
                          <a:effectLst/>
                          <a:latin typeface="+mn-ea"/>
                          <a:ea typeface="+mn-ea"/>
                        </a:rPr>
                        <a:t>到最小的</a:t>
                      </a:r>
                      <a:r>
                        <a:rPr lang="en-US" sz="1400" u="none" strike="noStrike" dirty="0">
                          <a:effectLst/>
                          <a:latin typeface="+mn-ea"/>
                          <a:ea typeface="+mn-ea"/>
                        </a:rPr>
                        <a:t>offset. largest : </a:t>
                      </a:r>
                      <a:r>
                        <a:rPr lang="zh-CN" altLang="en-US" sz="1400" u="none" strike="noStrike" dirty="0">
                          <a:effectLst/>
                          <a:latin typeface="+mn-ea"/>
                          <a:ea typeface="+mn-ea"/>
                        </a:rPr>
                        <a:t>自动设置</a:t>
                      </a:r>
                      <a:r>
                        <a:rPr lang="en-US" sz="1400" u="none" strike="noStrike" dirty="0">
                          <a:effectLst/>
                          <a:latin typeface="+mn-ea"/>
                          <a:ea typeface="+mn-ea"/>
                        </a:rPr>
                        <a:t>offset</a:t>
                      </a:r>
                      <a:r>
                        <a:rPr lang="zh-CN" altLang="en-US" sz="1400" u="none" strike="noStrike" dirty="0">
                          <a:effectLst/>
                          <a:latin typeface="+mn-ea"/>
                          <a:ea typeface="+mn-ea"/>
                        </a:rPr>
                        <a:t>到最大的</a:t>
                      </a:r>
                      <a:r>
                        <a:rPr lang="en-US" sz="1400" u="none" strike="noStrike" dirty="0">
                          <a:effectLst/>
                          <a:latin typeface="+mn-ea"/>
                          <a:ea typeface="+mn-ea"/>
                        </a:rPr>
                        <a:t>offset. </a:t>
                      </a:r>
                      <a:r>
                        <a:rPr lang="zh-CN" altLang="en-US" sz="1400" u="none" strike="noStrike" dirty="0">
                          <a:effectLst/>
                          <a:latin typeface="+mn-ea"/>
                          <a:ea typeface="+mn-ea"/>
                        </a:rPr>
                        <a:t>其它值不允许，会抛出异常</a:t>
                      </a:r>
                      <a:r>
                        <a:rPr lang="en-US" altLang="zh-CN" sz="1400" u="none" strike="noStrike" dirty="0">
                          <a:effectLst/>
                          <a:latin typeface="+mn-ea"/>
                          <a:ea typeface="+mn-ea"/>
                        </a:rPr>
                        <a:t>.</a:t>
                      </a:r>
                      <a:endParaRPr lang="en-US" altLang="zh-CN" sz="1400" b="0" i="0" u="none" strike="noStrike" dirty="0">
                        <a:solidFill>
                          <a:srgbClr val="000000"/>
                        </a:solidFill>
                        <a:effectLst/>
                        <a:latin typeface="+mn-ea"/>
                        <a:ea typeface="+mn-ea"/>
                      </a:endParaRPr>
                    </a:p>
                  </a:txBody>
                  <a:tcPr marL="9525" marR="9525" marT="9525" marB="0" anchor="ctr"/>
                </a:tc>
              </a:tr>
              <a:tr h="663897">
                <a:tc>
                  <a:txBody>
                    <a:bodyPr/>
                    <a:lstStyle/>
                    <a:p>
                      <a:pPr algn="l" fontAlgn="ctr"/>
                      <a:r>
                        <a:rPr lang="en-US" sz="1400" u="none" strike="noStrike">
                          <a:effectLst/>
                          <a:latin typeface="+mn-ea"/>
                          <a:ea typeface="+mn-ea"/>
                        </a:rPr>
                        <a:t>consumer.timeout.ms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-1</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默认</a:t>
                      </a:r>
                      <a:r>
                        <a:rPr lang="en-US" altLang="zh-CN" sz="1400" u="none" strike="noStrike" dirty="0">
                          <a:effectLst/>
                          <a:latin typeface="+mn-ea"/>
                          <a:ea typeface="+mn-ea"/>
                        </a:rPr>
                        <a:t>-1,consumer</a:t>
                      </a:r>
                      <a:r>
                        <a:rPr lang="zh-CN" altLang="en-US" sz="1400" u="none" strike="noStrike" dirty="0">
                          <a:effectLst/>
                          <a:latin typeface="+mn-ea"/>
                          <a:ea typeface="+mn-ea"/>
                        </a:rPr>
                        <a:t>在没有新消息时无限期的</a:t>
                      </a:r>
                      <a:r>
                        <a:rPr lang="en-US" altLang="zh-CN" sz="1400" u="none" strike="noStrike" dirty="0">
                          <a:effectLst/>
                          <a:latin typeface="+mn-ea"/>
                          <a:ea typeface="+mn-ea"/>
                        </a:rPr>
                        <a:t>block</a:t>
                      </a:r>
                      <a:r>
                        <a:rPr lang="zh-CN" altLang="en-US" sz="1400" u="none" strike="noStrike" dirty="0">
                          <a:effectLst/>
                          <a:latin typeface="+mn-ea"/>
                          <a:ea typeface="+mn-ea"/>
                        </a:rPr>
                        <a:t>。如果设置一个正值， 一个超时异常会抛出</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340461">
                <a:tc>
                  <a:txBody>
                    <a:bodyPr/>
                    <a:lstStyle/>
                    <a:p>
                      <a:pPr algn="l" fontAlgn="ctr"/>
                      <a:r>
                        <a:rPr lang="en-US" sz="1400" u="none" strike="noStrike" dirty="0" err="1">
                          <a:effectLst/>
                          <a:latin typeface="+mn-ea"/>
                          <a:ea typeface="+mn-ea"/>
                        </a:rPr>
                        <a:t>rebalance.retries.max</a:t>
                      </a:r>
                      <a:endParaRPr 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4</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en-US" altLang="zh-CN" sz="1400" u="none" strike="noStrike" dirty="0">
                          <a:effectLst/>
                          <a:latin typeface="+mn-ea"/>
                          <a:ea typeface="+mn-ea"/>
                        </a:rPr>
                        <a:t>rebalance</a:t>
                      </a:r>
                      <a:r>
                        <a:rPr lang="zh-CN" altLang="en-US" sz="1400" u="none" strike="noStrike" dirty="0">
                          <a:effectLst/>
                          <a:latin typeface="+mn-ea"/>
                          <a:ea typeface="+mn-ea"/>
                        </a:rPr>
                        <a:t>时的最大尝试次数</a:t>
                      </a:r>
                      <a:endParaRPr lang="zh-CN" altLang="en-US" sz="1400" b="0" i="0" u="none" strike="noStrike" dirty="0">
                        <a:solidFill>
                          <a:srgbClr val="000000"/>
                        </a:solidFill>
                        <a:effectLst/>
                        <a:latin typeface="+mn-ea"/>
                        <a:ea typeface="+mn-ea"/>
                      </a:endParaRPr>
                    </a:p>
                  </a:txBody>
                  <a:tcPr marL="9525" marR="9525" marT="9525" marB="0" anchor="ctr"/>
                </a:tc>
              </a:tr>
            </a:tbl>
          </a:graphicData>
        </a:graphic>
      </p:graphicFrame>
    </p:spTree>
    <p:extLst>
      <p:ext uri="{BB962C8B-B14F-4D97-AF65-F5344CB8AC3E}">
        <p14:creationId xmlns:p14="http://schemas.microsoft.com/office/powerpoint/2010/main" val="41812039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199" y="365126"/>
            <a:ext cx="8103919" cy="6680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solidFill>
                  <a:schemeClr val="bg1"/>
                </a:solidFill>
              </a:rPr>
              <a:t>4.3 </a:t>
            </a:r>
            <a:r>
              <a:rPr lang="en-US" altLang="zh-CN" dirty="0">
                <a:solidFill>
                  <a:schemeClr val="bg1"/>
                </a:solidFill>
              </a:rPr>
              <a:t>Producer</a:t>
            </a:r>
            <a:r>
              <a:rPr lang="zh-CN" altLang="zh-CN" dirty="0">
                <a:solidFill>
                  <a:schemeClr val="bg1"/>
                </a:solidFill>
              </a:rPr>
              <a:t>主要配置</a:t>
            </a:r>
            <a:endParaRPr lang="zh-CN" altLang="en-US" dirty="0">
              <a:solidFill>
                <a:schemeClr val="bg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677086931"/>
              </p:ext>
            </p:extLst>
          </p:nvPr>
        </p:nvGraphicFramePr>
        <p:xfrm>
          <a:off x="1010308" y="1132250"/>
          <a:ext cx="9736861" cy="5422929"/>
        </p:xfrm>
        <a:graphic>
          <a:graphicData uri="http://schemas.openxmlformats.org/drawingml/2006/table">
            <a:tbl>
              <a:tblPr>
                <a:tableStyleId>{5C22544A-7EE6-4342-B048-85BDC9FD1C3A}</a:tableStyleId>
              </a:tblPr>
              <a:tblGrid>
                <a:gridCol w="2690264"/>
                <a:gridCol w="1168531"/>
                <a:gridCol w="5878066"/>
              </a:tblGrid>
              <a:tr h="258346">
                <a:tc>
                  <a:txBody>
                    <a:bodyPr/>
                    <a:lstStyle/>
                    <a:p>
                      <a:pPr algn="ctr" fontAlgn="ctr"/>
                      <a:r>
                        <a:rPr lang="zh-CN" altLang="en-US" sz="1600" u="none" strike="noStrike" dirty="0">
                          <a:effectLst/>
                          <a:latin typeface="+mn-ea"/>
                          <a:ea typeface="+mn-ea"/>
                        </a:rPr>
                        <a:t>参数</a:t>
                      </a:r>
                      <a:endParaRPr lang="zh-CN" altLang="en-US" sz="1600" b="0" i="0" u="none" strike="noStrike" dirty="0">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600" u="none" strike="noStrike">
                          <a:effectLst/>
                          <a:latin typeface="+mn-ea"/>
                          <a:ea typeface="+mn-ea"/>
                        </a:rPr>
                        <a:t>默认值</a:t>
                      </a:r>
                      <a:endParaRPr lang="zh-CN" altLang="en-US" sz="1600" b="0" i="0" u="none" strike="noStrike">
                        <a:solidFill>
                          <a:srgbClr val="000000"/>
                        </a:solidFill>
                        <a:effectLst/>
                        <a:latin typeface="+mn-ea"/>
                        <a:ea typeface="+mn-ea"/>
                      </a:endParaRPr>
                    </a:p>
                  </a:txBody>
                  <a:tcPr marL="9525" marR="9525" marT="9525" marB="0" anchor="ctr">
                    <a:solidFill>
                      <a:srgbClr val="6666FF"/>
                    </a:solidFill>
                  </a:tcPr>
                </a:tc>
                <a:tc>
                  <a:txBody>
                    <a:bodyPr/>
                    <a:lstStyle/>
                    <a:p>
                      <a:pPr algn="ctr" fontAlgn="ctr"/>
                      <a:r>
                        <a:rPr lang="zh-CN" altLang="en-US" sz="1600" u="none" strike="noStrike" dirty="0">
                          <a:effectLst/>
                          <a:latin typeface="+mn-ea"/>
                          <a:ea typeface="+mn-ea"/>
                        </a:rPr>
                        <a:t>描述</a:t>
                      </a:r>
                      <a:endParaRPr lang="zh-CN" altLang="en-US" sz="1600" b="0" i="0" u="none" strike="noStrike" dirty="0">
                        <a:solidFill>
                          <a:srgbClr val="000000"/>
                        </a:solidFill>
                        <a:effectLst/>
                        <a:latin typeface="+mn-ea"/>
                        <a:ea typeface="+mn-ea"/>
                      </a:endParaRPr>
                    </a:p>
                  </a:txBody>
                  <a:tcPr marL="9525" marR="9525" marT="9525" marB="0" anchor="ctr">
                    <a:solidFill>
                      <a:srgbClr val="6666FF"/>
                    </a:solidFill>
                  </a:tcPr>
                </a:tc>
              </a:tr>
              <a:tr h="503776">
                <a:tc>
                  <a:txBody>
                    <a:bodyPr/>
                    <a:lstStyle/>
                    <a:p>
                      <a:pPr algn="l" fontAlgn="ctr"/>
                      <a:r>
                        <a:rPr lang="en-US" sz="1400" u="none" strike="noStrike" dirty="0" err="1">
                          <a:effectLst/>
                          <a:latin typeface="+mn-ea"/>
                          <a:ea typeface="+mn-ea"/>
                        </a:rPr>
                        <a:t>producer.type</a:t>
                      </a:r>
                      <a:endParaRPr lang="en-US" sz="14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sync</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指定消息发送是同步还是异步。异步</a:t>
                      </a:r>
                      <a:r>
                        <a:rPr lang="en-US" sz="1400" u="none" strike="noStrike">
                          <a:effectLst/>
                          <a:latin typeface="+mn-ea"/>
                          <a:ea typeface="+mn-ea"/>
                        </a:rPr>
                        <a:t>asyc</a:t>
                      </a:r>
                      <a:r>
                        <a:rPr lang="zh-CN" altLang="en-US" sz="1400" u="none" strike="noStrike">
                          <a:effectLst/>
                          <a:latin typeface="+mn-ea"/>
                          <a:ea typeface="+mn-ea"/>
                        </a:rPr>
                        <a:t>成批发送用</a:t>
                      </a:r>
                      <a:r>
                        <a:rPr lang="en-US" sz="1400" u="none" strike="noStrike">
                          <a:effectLst/>
                          <a:latin typeface="+mn-ea"/>
                          <a:ea typeface="+mn-ea"/>
                        </a:rPr>
                        <a:t>kafka.producer.AyncProducer， </a:t>
                      </a:r>
                      <a:r>
                        <a:rPr lang="zh-CN" altLang="en-US" sz="1400" u="none" strike="noStrike">
                          <a:effectLst/>
                          <a:latin typeface="+mn-ea"/>
                          <a:ea typeface="+mn-ea"/>
                        </a:rPr>
                        <a:t>同步</a:t>
                      </a:r>
                      <a:r>
                        <a:rPr lang="en-US" sz="1400" u="none" strike="noStrike">
                          <a:effectLst/>
                          <a:latin typeface="+mn-ea"/>
                          <a:ea typeface="+mn-ea"/>
                        </a:rPr>
                        <a:t>sync</a:t>
                      </a:r>
                      <a:r>
                        <a:rPr lang="zh-CN" altLang="en-US" sz="1400" u="none" strike="noStrike">
                          <a:effectLst/>
                          <a:latin typeface="+mn-ea"/>
                          <a:ea typeface="+mn-ea"/>
                        </a:rPr>
                        <a:t>用</a:t>
                      </a:r>
                      <a:r>
                        <a:rPr lang="en-US" sz="1400" u="none" strike="noStrike">
                          <a:effectLst/>
                          <a:latin typeface="+mn-ea"/>
                          <a:ea typeface="+mn-ea"/>
                        </a:rPr>
                        <a:t>kafka.producer.SyncProducer</a:t>
                      </a:r>
                      <a:endParaRPr lang="en-US" sz="1400" b="0" i="0" u="none" strike="noStrike">
                        <a:solidFill>
                          <a:srgbClr val="000000"/>
                        </a:solidFill>
                        <a:effectLst/>
                        <a:latin typeface="+mn-ea"/>
                        <a:ea typeface="+mn-ea"/>
                      </a:endParaRPr>
                    </a:p>
                  </a:txBody>
                  <a:tcPr marL="9525" marR="9525" marT="9525" marB="0" anchor="ctr"/>
                </a:tc>
              </a:tr>
              <a:tr h="503776">
                <a:tc>
                  <a:txBody>
                    <a:bodyPr/>
                    <a:lstStyle/>
                    <a:p>
                      <a:pPr algn="l" fontAlgn="ctr"/>
                      <a:r>
                        <a:rPr lang="en-US" sz="1400" u="none" strike="noStrike">
                          <a:effectLst/>
                          <a:latin typeface="+mn-ea"/>
                          <a:ea typeface="+mn-ea"/>
                        </a:rPr>
                        <a:t>metadata.broker.list</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sz="1400" u="none" strike="noStrike">
                          <a:effectLst/>
                          <a:latin typeface="+mn-ea"/>
                          <a:ea typeface="+mn-ea"/>
                        </a:rPr>
                        <a:t>boker list</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使用这个参数传入</a:t>
                      </a:r>
                      <a:r>
                        <a:rPr lang="en-US" sz="1400" u="none" strike="noStrike" dirty="0" err="1">
                          <a:effectLst/>
                          <a:latin typeface="+mn-ea"/>
                          <a:ea typeface="+mn-ea"/>
                        </a:rPr>
                        <a:t>boker</a:t>
                      </a:r>
                      <a:r>
                        <a:rPr lang="zh-CN" altLang="en-US" sz="1400" u="none" strike="noStrike" dirty="0">
                          <a:effectLst/>
                          <a:latin typeface="+mn-ea"/>
                          <a:ea typeface="+mn-ea"/>
                        </a:rPr>
                        <a:t>和分区的静态信息，如</a:t>
                      </a:r>
                      <a:r>
                        <a:rPr lang="en-US" sz="1400" u="none" strike="noStrike" dirty="0">
                          <a:effectLst/>
                          <a:latin typeface="+mn-ea"/>
                          <a:ea typeface="+mn-ea"/>
                        </a:rPr>
                        <a:t>host1:port1,host2:port2, </a:t>
                      </a:r>
                      <a:r>
                        <a:rPr lang="zh-CN" altLang="en-US" sz="1400" u="none" strike="noStrike" dirty="0">
                          <a:effectLst/>
                          <a:latin typeface="+mn-ea"/>
                          <a:ea typeface="+mn-ea"/>
                        </a:rPr>
                        <a:t>这个可以是全部</a:t>
                      </a:r>
                      <a:r>
                        <a:rPr lang="en-US" sz="1400" u="none" strike="noStrike" dirty="0" err="1">
                          <a:effectLst/>
                          <a:latin typeface="+mn-ea"/>
                          <a:ea typeface="+mn-ea"/>
                        </a:rPr>
                        <a:t>boker</a:t>
                      </a:r>
                      <a:r>
                        <a:rPr lang="zh-CN" altLang="en-US" sz="1400" u="none" strike="noStrike" dirty="0">
                          <a:effectLst/>
                          <a:latin typeface="+mn-ea"/>
                          <a:ea typeface="+mn-ea"/>
                        </a:rPr>
                        <a:t>的一部分</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503776">
                <a:tc>
                  <a:txBody>
                    <a:bodyPr/>
                    <a:lstStyle/>
                    <a:p>
                      <a:pPr algn="l" fontAlgn="ctr"/>
                      <a:r>
                        <a:rPr lang="en-US" sz="1400" u="none" strike="noStrike">
                          <a:effectLst/>
                          <a:latin typeface="+mn-ea"/>
                          <a:ea typeface="+mn-ea"/>
                        </a:rPr>
                        <a:t>compression.codec</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sz="1400" u="none" strike="noStrike">
                          <a:effectLst/>
                          <a:latin typeface="+mn-ea"/>
                          <a:ea typeface="+mn-ea"/>
                        </a:rPr>
                        <a:t>NoCompressionCodec</a:t>
                      </a:r>
                      <a:endParaRPr lang="en-US"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消息压缩，默认不压缩</a:t>
                      </a:r>
                      <a:endParaRPr lang="zh-CN" altLang="en-US" sz="1400" b="0" i="0" u="none" strike="noStrike">
                        <a:solidFill>
                          <a:srgbClr val="000000"/>
                        </a:solidFill>
                        <a:effectLst/>
                        <a:latin typeface="+mn-ea"/>
                        <a:ea typeface="+mn-ea"/>
                      </a:endParaRPr>
                    </a:p>
                  </a:txBody>
                  <a:tcPr marL="9525" marR="9525" marT="9525" marB="0" anchor="ctr"/>
                </a:tc>
              </a:tr>
              <a:tr h="384936">
                <a:tc>
                  <a:txBody>
                    <a:bodyPr/>
                    <a:lstStyle/>
                    <a:p>
                      <a:pPr algn="l" fontAlgn="ctr"/>
                      <a:r>
                        <a:rPr lang="en-US" sz="1400" u="none" strike="noStrike">
                          <a:effectLst/>
                          <a:latin typeface="+mn-ea"/>
                          <a:ea typeface="+mn-ea"/>
                        </a:rPr>
                        <a:t>compressed.topics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sz="1400" u="none" strike="noStrike">
                          <a:effectLst/>
                          <a:latin typeface="+mn-ea"/>
                          <a:ea typeface="+mn-ea"/>
                        </a:rPr>
                        <a:t>null</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在设置了压缩的情况下，可以指定特定的</a:t>
                      </a:r>
                      <a:r>
                        <a:rPr lang="en-US" altLang="zh-CN" sz="1400" u="none" strike="noStrike" dirty="0">
                          <a:effectLst/>
                          <a:latin typeface="+mn-ea"/>
                          <a:ea typeface="+mn-ea"/>
                        </a:rPr>
                        <a:t>topic</a:t>
                      </a:r>
                      <a:r>
                        <a:rPr lang="zh-CN" altLang="en-US" sz="1400" u="none" strike="noStrike" dirty="0">
                          <a:effectLst/>
                          <a:latin typeface="+mn-ea"/>
                          <a:ea typeface="+mn-ea"/>
                        </a:rPr>
                        <a:t>压缩，未指定则全部压缩</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258346">
                <a:tc>
                  <a:txBody>
                    <a:bodyPr/>
                    <a:lstStyle/>
                    <a:p>
                      <a:pPr algn="l" fontAlgn="ctr"/>
                      <a:r>
                        <a:rPr lang="en-US" sz="1400" u="none" strike="noStrike">
                          <a:effectLst/>
                          <a:latin typeface="+mn-ea"/>
                          <a:ea typeface="+mn-ea"/>
                        </a:rPr>
                        <a:t>message.send.max.retries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3</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消息发送最大尝试次数</a:t>
                      </a:r>
                      <a:endParaRPr lang="zh-CN" altLang="en-US" sz="1400" b="0" i="0" u="none" strike="noStrike">
                        <a:solidFill>
                          <a:srgbClr val="000000"/>
                        </a:solidFill>
                        <a:effectLst/>
                        <a:latin typeface="+mn-ea"/>
                        <a:ea typeface="+mn-ea"/>
                      </a:endParaRPr>
                    </a:p>
                  </a:txBody>
                  <a:tcPr marL="9525" marR="9525" marT="9525" marB="0" anchor="ctr"/>
                </a:tc>
              </a:tr>
              <a:tr h="258346">
                <a:tc>
                  <a:txBody>
                    <a:bodyPr/>
                    <a:lstStyle/>
                    <a:p>
                      <a:pPr algn="l" fontAlgn="ctr"/>
                      <a:r>
                        <a:rPr lang="en-US" sz="1400" u="none" strike="noStrike">
                          <a:effectLst/>
                          <a:latin typeface="+mn-ea"/>
                          <a:ea typeface="+mn-ea"/>
                        </a:rPr>
                        <a:t>retry.backoff.ms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300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每次尝试增加的额外的间隔时间</a:t>
                      </a:r>
                      <a:endParaRPr lang="zh-CN" alt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490858">
                <a:tc rowSpan="2">
                  <a:txBody>
                    <a:bodyPr/>
                    <a:lstStyle/>
                    <a:p>
                      <a:pPr algn="l" fontAlgn="ctr"/>
                      <a:r>
                        <a:rPr lang="en-US" sz="1400" u="none" strike="noStrike">
                          <a:effectLst/>
                          <a:latin typeface="+mn-ea"/>
                          <a:ea typeface="+mn-ea"/>
                        </a:rPr>
                        <a:t>topic.metadata.refresh.interval.ms</a:t>
                      </a:r>
                      <a:endParaRPr lang="en-US" sz="1400" b="0" i="0" u="none" strike="noStrike">
                        <a:solidFill>
                          <a:srgbClr val="000000"/>
                        </a:solidFill>
                        <a:effectLst/>
                        <a:latin typeface="+mn-ea"/>
                        <a:ea typeface="+mn-ea"/>
                      </a:endParaRPr>
                    </a:p>
                  </a:txBody>
                  <a:tcPr marL="9525" marR="9525" marT="9525" marB="0" anchor="ctr"/>
                </a:tc>
                <a:tc rowSpan="2">
                  <a:txBody>
                    <a:bodyPr/>
                    <a:lstStyle/>
                    <a:p>
                      <a:pPr algn="ctr" fontAlgn="ctr"/>
                      <a:r>
                        <a:rPr lang="en-US" altLang="zh-CN" sz="1400" u="none" strike="noStrike">
                          <a:effectLst/>
                          <a:latin typeface="+mn-ea"/>
                          <a:ea typeface="+mn-ea"/>
                        </a:rPr>
                        <a:t>600000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定期的获取元数据的时间。当分区丢失，</a:t>
                      </a:r>
                      <a:r>
                        <a:rPr lang="en-US" altLang="zh-CN" sz="1400" u="none" strike="noStrike">
                          <a:effectLst/>
                          <a:latin typeface="+mn-ea"/>
                          <a:ea typeface="+mn-ea"/>
                        </a:rPr>
                        <a:t>leader</a:t>
                      </a:r>
                      <a:r>
                        <a:rPr lang="zh-CN" altLang="en-US" sz="1400" u="none" strike="noStrike">
                          <a:effectLst/>
                          <a:latin typeface="+mn-ea"/>
                          <a:ea typeface="+mn-ea"/>
                        </a:rPr>
                        <a:t>不可用时</a:t>
                      </a:r>
                      <a:r>
                        <a:rPr lang="en-US" altLang="zh-CN" sz="1400" u="none" strike="noStrike">
                          <a:effectLst/>
                          <a:latin typeface="+mn-ea"/>
                          <a:ea typeface="+mn-ea"/>
                        </a:rPr>
                        <a:t>producer</a:t>
                      </a:r>
                      <a:r>
                        <a:rPr lang="zh-CN" altLang="en-US" sz="1400" u="none" strike="noStrike">
                          <a:effectLst/>
                          <a:latin typeface="+mn-ea"/>
                          <a:ea typeface="+mn-ea"/>
                        </a:rPr>
                        <a:t>也会主动获取元数据，如果为</a:t>
                      </a:r>
                      <a:r>
                        <a:rPr lang="en-US" altLang="zh-CN" sz="1400" u="none" strike="noStrike">
                          <a:effectLst/>
                          <a:latin typeface="+mn-ea"/>
                          <a:ea typeface="+mn-ea"/>
                        </a:rPr>
                        <a:t>0</a:t>
                      </a:r>
                      <a:r>
                        <a:rPr lang="zh-CN" altLang="en-US" sz="1400" u="none" strike="noStrike">
                          <a:effectLst/>
                          <a:latin typeface="+mn-ea"/>
                          <a:ea typeface="+mn-ea"/>
                        </a:rPr>
                        <a:t>，则每次发送完消息就获取元数据，</a:t>
                      </a:r>
                      <a:endParaRPr lang="zh-CN" altLang="en-US" sz="1400" b="0" i="0" u="none" strike="noStrike">
                        <a:solidFill>
                          <a:srgbClr val="000000"/>
                        </a:solidFill>
                        <a:effectLst/>
                        <a:latin typeface="+mn-ea"/>
                        <a:ea typeface="+mn-ea"/>
                      </a:endParaRPr>
                    </a:p>
                  </a:txBody>
                  <a:tcPr marL="9525" marR="9525" marT="9525" marB="0" anchor="ctr"/>
                </a:tc>
              </a:tr>
              <a:tr h="258346">
                <a:tc vMerge="1">
                  <a:txBody>
                    <a:bodyPr/>
                    <a:lstStyle/>
                    <a:p>
                      <a:endParaRPr lang="zh-CN" altLang="en-US"/>
                    </a:p>
                  </a:txBody>
                  <a:tcPr/>
                </a:tc>
                <a:tc vMerge="1">
                  <a:txBody>
                    <a:bodyPr/>
                    <a:lstStyle/>
                    <a:p>
                      <a:endParaRPr lang="zh-CN" altLang="en-US"/>
                    </a:p>
                  </a:txBody>
                  <a:tcPr/>
                </a:tc>
                <a:tc>
                  <a:txBody>
                    <a:bodyPr/>
                    <a:lstStyle/>
                    <a:p>
                      <a:pPr algn="l" fontAlgn="ctr"/>
                      <a:r>
                        <a:rPr lang="zh-CN" altLang="en-US" sz="1400" u="none" strike="noStrike" dirty="0">
                          <a:effectLst/>
                          <a:latin typeface="+mn-ea"/>
                          <a:ea typeface="+mn-ea"/>
                        </a:rPr>
                        <a:t>不推荐。如果为负值，则只有在失败的情况下获取元数据。</a:t>
                      </a:r>
                      <a:endParaRPr lang="zh-CN" altLang="en-US" sz="1400" b="0" i="0" u="none" strike="noStrike" dirty="0">
                        <a:solidFill>
                          <a:srgbClr val="000000"/>
                        </a:solidFill>
                        <a:effectLst/>
                        <a:latin typeface="+mn-ea"/>
                        <a:ea typeface="+mn-ea"/>
                      </a:endParaRPr>
                    </a:p>
                  </a:txBody>
                  <a:tcPr marL="9525" marR="9525" marT="9525" marB="0" anchor="ctr"/>
                </a:tc>
              </a:tr>
              <a:tr h="258346">
                <a:tc>
                  <a:txBody>
                    <a:bodyPr/>
                    <a:lstStyle/>
                    <a:p>
                      <a:pPr algn="l" fontAlgn="ctr"/>
                      <a:r>
                        <a:rPr lang="en-US" sz="1400" u="none" strike="noStrike">
                          <a:effectLst/>
                          <a:latin typeface="+mn-ea"/>
                          <a:ea typeface="+mn-ea"/>
                        </a:rPr>
                        <a:t>queue.buffering.max.ms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5000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zh-CN" altLang="en-US" sz="1400" u="none" strike="noStrike" dirty="0">
                          <a:effectLst/>
                          <a:latin typeface="+mn-ea"/>
                          <a:ea typeface="+mn-ea"/>
                        </a:rPr>
                        <a:t>在</a:t>
                      </a:r>
                      <a:r>
                        <a:rPr lang="en-US" sz="1400" u="none" strike="noStrike" dirty="0">
                          <a:effectLst/>
                          <a:latin typeface="+mn-ea"/>
                          <a:ea typeface="+mn-ea"/>
                        </a:rPr>
                        <a:t>producer queue</a:t>
                      </a:r>
                      <a:r>
                        <a:rPr lang="zh-CN" altLang="en-US" sz="1400" u="none" strike="noStrike" dirty="0">
                          <a:effectLst/>
                          <a:latin typeface="+mn-ea"/>
                          <a:ea typeface="+mn-ea"/>
                        </a:rPr>
                        <a:t>的缓存的数据最大时间，仅仅</a:t>
                      </a:r>
                      <a:r>
                        <a:rPr lang="en-US" sz="1400" u="none" strike="noStrike" dirty="0">
                          <a:effectLst/>
                          <a:latin typeface="+mn-ea"/>
                          <a:ea typeface="+mn-ea"/>
                        </a:rPr>
                        <a:t>for </a:t>
                      </a:r>
                      <a:r>
                        <a:rPr lang="en-US" sz="1400" u="none" strike="noStrike" dirty="0" err="1">
                          <a:effectLst/>
                          <a:latin typeface="+mn-ea"/>
                          <a:ea typeface="+mn-ea"/>
                        </a:rPr>
                        <a:t>asyc</a:t>
                      </a:r>
                      <a:endParaRPr 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258346">
                <a:tc>
                  <a:txBody>
                    <a:bodyPr/>
                    <a:lstStyle/>
                    <a:p>
                      <a:pPr algn="l" fontAlgn="ctr"/>
                      <a:r>
                        <a:rPr lang="en-US" sz="1400" u="none" strike="noStrike">
                          <a:effectLst/>
                          <a:latin typeface="+mn-ea"/>
                          <a:ea typeface="+mn-ea"/>
                        </a:rPr>
                        <a:t>queue.buffering.max.message</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10000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en-US" sz="1400" u="none" strike="noStrike" dirty="0">
                          <a:effectLst/>
                          <a:latin typeface="+mn-ea"/>
                          <a:ea typeface="+mn-ea"/>
                        </a:rPr>
                        <a:t>producer </a:t>
                      </a:r>
                      <a:r>
                        <a:rPr lang="zh-CN" altLang="en-US" sz="1400" u="none" strike="noStrike" dirty="0">
                          <a:effectLst/>
                          <a:latin typeface="+mn-ea"/>
                          <a:ea typeface="+mn-ea"/>
                        </a:rPr>
                        <a:t>缓存的消息的最大数量，仅仅</a:t>
                      </a:r>
                      <a:r>
                        <a:rPr lang="en-US" sz="1400" u="none" strike="noStrike" dirty="0">
                          <a:effectLst/>
                          <a:latin typeface="+mn-ea"/>
                          <a:ea typeface="+mn-ea"/>
                        </a:rPr>
                        <a:t>for </a:t>
                      </a:r>
                      <a:r>
                        <a:rPr lang="en-US" sz="1400" u="none" strike="noStrike" dirty="0" err="1">
                          <a:effectLst/>
                          <a:latin typeface="+mn-ea"/>
                          <a:ea typeface="+mn-ea"/>
                        </a:rPr>
                        <a:t>asyc</a:t>
                      </a:r>
                      <a:endParaRPr lang="en-US" sz="1400" b="0" i="0" u="none" strike="noStrike" dirty="0">
                        <a:solidFill>
                          <a:srgbClr val="000000"/>
                        </a:solidFill>
                        <a:effectLst/>
                        <a:latin typeface="+mn-ea"/>
                        <a:ea typeface="+mn-ea"/>
                      </a:endParaRPr>
                    </a:p>
                  </a:txBody>
                  <a:tcPr marL="9525" marR="9525" marT="9525" marB="0" anchor="ctr"/>
                </a:tc>
              </a:tr>
              <a:tr h="503776">
                <a:tc>
                  <a:txBody>
                    <a:bodyPr/>
                    <a:lstStyle/>
                    <a:p>
                      <a:pPr algn="l" fontAlgn="ctr"/>
                      <a:r>
                        <a:rPr lang="en-US" sz="1400" u="none" strike="noStrike">
                          <a:effectLst/>
                          <a:latin typeface="+mn-ea"/>
                          <a:ea typeface="+mn-ea"/>
                        </a:rPr>
                        <a:t>queue.enqueue.timeout.ms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-1</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altLang="zh-CN" sz="1400" u="none" strike="noStrike" dirty="0">
                          <a:effectLst/>
                          <a:latin typeface="+mn-ea"/>
                          <a:ea typeface="+mn-ea"/>
                        </a:rPr>
                        <a:t>0</a:t>
                      </a:r>
                      <a:r>
                        <a:rPr lang="zh-CN" altLang="en-US" sz="1400" u="none" strike="noStrike" dirty="0">
                          <a:effectLst/>
                          <a:latin typeface="+mn-ea"/>
                          <a:ea typeface="+mn-ea"/>
                        </a:rPr>
                        <a:t>当</a:t>
                      </a:r>
                      <a:r>
                        <a:rPr lang="en-US" altLang="zh-CN" sz="1400" u="none" strike="noStrike" dirty="0">
                          <a:effectLst/>
                          <a:latin typeface="+mn-ea"/>
                          <a:ea typeface="+mn-ea"/>
                        </a:rPr>
                        <a:t>queue</a:t>
                      </a:r>
                      <a:r>
                        <a:rPr lang="zh-CN" altLang="en-US" sz="1400" u="none" strike="noStrike" dirty="0">
                          <a:effectLst/>
                          <a:latin typeface="+mn-ea"/>
                          <a:ea typeface="+mn-ea"/>
                        </a:rPr>
                        <a:t>满时丢掉，负值是</a:t>
                      </a:r>
                      <a:r>
                        <a:rPr lang="en-US" altLang="zh-CN" sz="1400" u="none" strike="noStrike" dirty="0">
                          <a:effectLst/>
                          <a:latin typeface="+mn-ea"/>
                          <a:ea typeface="+mn-ea"/>
                        </a:rPr>
                        <a:t>queue</a:t>
                      </a:r>
                      <a:r>
                        <a:rPr lang="zh-CN" altLang="en-US" sz="1400" u="none" strike="noStrike" dirty="0">
                          <a:effectLst/>
                          <a:latin typeface="+mn-ea"/>
                          <a:ea typeface="+mn-ea"/>
                        </a:rPr>
                        <a:t>满时</a:t>
                      </a:r>
                      <a:r>
                        <a:rPr lang="en-US" altLang="zh-CN" sz="1400" u="none" strike="noStrike" dirty="0">
                          <a:effectLst/>
                          <a:latin typeface="+mn-ea"/>
                          <a:ea typeface="+mn-ea"/>
                        </a:rPr>
                        <a:t>block,</a:t>
                      </a:r>
                      <a:r>
                        <a:rPr lang="zh-CN" altLang="en-US" sz="1400" u="none" strike="noStrike" dirty="0">
                          <a:effectLst/>
                          <a:latin typeface="+mn-ea"/>
                          <a:ea typeface="+mn-ea"/>
                        </a:rPr>
                        <a:t>正值是</a:t>
                      </a:r>
                      <a:r>
                        <a:rPr lang="en-US" altLang="zh-CN" sz="1400" u="none" strike="noStrike" dirty="0">
                          <a:effectLst/>
                          <a:latin typeface="+mn-ea"/>
                          <a:ea typeface="+mn-ea"/>
                        </a:rPr>
                        <a:t>queue</a:t>
                      </a:r>
                      <a:r>
                        <a:rPr lang="zh-CN" altLang="en-US" sz="1400" u="none" strike="noStrike" dirty="0">
                          <a:effectLst/>
                          <a:latin typeface="+mn-ea"/>
                          <a:ea typeface="+mn-ea"/>
                        </a:rPr>
                        <a:t>满时</a:t>
                      </a:r>
                      <a:r>
                        <a:rPr lang="en-US" altLang="zh-CN" sz="1400" u="none" strike="noStrike" dirty="0">
                          <a:effectLst/>
                          <a:latin typeface="+mn-ea"/>
                          <a:ea typeface="+mn-ea"/>
                        </a:rPr>
                        <a:t>block</a:t>
                      </a:r>
                      <a:r>
                        <a:rPr lang="zh-CN" altLang="en-US" sz="1400" u="none" strike="noStrike" dirty="0">
                          <a:effectLst/>
                          <a:latin typeface="+mn-ea"/>
                          <a:ea typeface="+mn-ea"/>
                        </a:rPr>
                        <a:t>相应的时间，仅仅</a:t>
                      </a:r>
                      <a:r>
                        <a:rPr lang="en-US" altLang="zh-CN" sz="1400" u="none" strike="noStrike" dirty="0">
                          <a:effectLst/>
                          <a:latin typeface="+mn-ea"/>
                          <a:ea typeface="+mn-ea"/>
                        </a:rPr>
                        <a:t>for </a:t>
                      </a:r>
                      <a:r>
                        <a:rPr lang="en-US" altLang="zh-CN" sz="1400" u="none" strike="noStrike" dirty="0" err="1">
                          <a:effectLst/>
                          <a:latin typeface="+mn-ea"/>
                          <a:ea typeface="+mn-ea"/>
                        </a:rPr>
                        <a:t>asyc</a:t>
                      </a:r>
                      <a:endParaRPr lang="en-US" altLang="zh-CN"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258346">
                <a:tc>
                  <a:txBody>
                    <a:bodyPr/>
                    <a:lstStyle/>
                    <a:p>
                      <a:pPr algn="l" fontAlgn="ctr"/>
                      <a:r>
                        <a:rPr lang="en-US" sz="1400" u="none" strike="noStrike">
                          <a:effectLst/>
                          <a:latin typeface="+mn-ea"/>
                          <a:ea typeface="+mn-ea"/>
                        </a:rPr>
                        <a:t>batch.num.messages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200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a:effectLst/>
                          <a:latin typeface="+mn-ea"/>
                          <a:ea typeface="+mn-ea"/>
                        </a:rPr>
                        <a:t>一批消息的数量，仅仅</a:t>
                      </a:r>
                      <a:r>
                        <a:rPr lang="en-US" altLang="zh-CN" sz="1400" u="none" strike="noStrike">
                          <a:effectLst/>
                          <a:latin typeface="+mn-ea"/>
                          <a:ea typeface="+mn-ea"/>
                        </a:rPr>
                        <a:t>for asyc</a:t>
                      </a:r>
                      <a:endParaRPr lang="en-US" altLang="zh-CN" sz="1400" b="0" i="0" u="none" strike="noStrike">
                        <a:solidFill>
                          <a:srgbClr val="000000"/>
                        </a:solidFill>
                        <a:effectLst/>
                        <a:latin typeface="+mn-ea"/>
                        <a:ea typeface="+mn-ea"/>
                      </a:endParaRPr>
                    </a:p>
                  </a:txBody>
                  <a:tcPr marL="9525" marR="9525" marT="9525" marB="0" anchor="ctr"/>
                </a:tc>
              </a:tr>
              <a:tr h="0">
                <a:tc>
                  <a:txBody>
                    <a:bodyPr/>
                    <a:lstStyle/>
                    <a:p>
                      <a:pPr algn="l" fontAlgn="ctr"/>
                      <a:r>
                        <a:rPr lang="en-US" sz="1400" u="none" strike="noStrike">
                          <a:effectLst/>
                          <a:latin typeface="+mn-ea"/>
                          <a:ea typeface="+mn-ea"/>
                        </a:rPr>
                        <a:t>request.required.acks</a:t>
                      </a:r>
                      <a:endParaRPr lang="en-US"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ctr" fontAlgn="ctr"/>
                      <a:r>
                        <a:rPr lang="en-US" altLang="zh-CN" sz="1400" u="none" strike="noStrike">
                          <a:effectLst/>
                          <a:latin typeface="+mn-ea"/>
                          <a:ea typeface="+mn-ea"/>
                        </a:rPr>
                        <a:t>0</a:t>
                      </a:r>
                      <a:endParaRPr lang="en-US" altLang="zh-CN" sz="1400" b="0" i="0" u="none" strike="noStrike">
                        <a:solidFill>
                          <a:srgbClr val="000000"/>
                        </a:solidFill>
                        <a:effectLst/>
                        <a:latin typeface="+mn-ea"/>
                        <a:ea typeface="+mn-ea"/>
                      </a:endParaRPr>
                    </a:p>
                  </a:txBody>
                  <a:tcPr marL="9525" marR="9525" marT="9525" marB="0" anchor="ctr">
                    <a:solidFill>
                      <a:schemeClr val="accent6">
                        <a:lumMod val="40000"/>
                        <a:lumOff val="60000"/>
                      </a:schemeClr>
                    </a:solidFill>
                  </a:tcPr>
                </a:tc>
                <a:tc>
                  <a:txBody>
                    <a:bodyPr/>
                    <a:lstStyle/>
                    <a:p>
                      <a:pPr algn="l" fontAlgn="ctr"/>
                      <a:r>
                        <a:rPr lang="en-US" altLang="zh-CN" sz="1400" u="none" strike="noStrike" dirty="0">
                          <a:effectLst/>
                          <a:latin typeface="+mn-ea"/>
                          <a:ea typeface="+mn-ea"/>
                        </a:rPr>
                        <a:t>0</a:t>
                      </a:r>
                      <a:r>
                        <a:rPr lang="zh-CN" altLang="en-US" sz="1400" u="none" strike="noStrike" dirty="0">
                          <a:effectLst/>
                          <a:latin typeface="+mn-ea"/>
                          <a:ea typeface="+mn-ea"/>
                        </a:rPr>
                        <a:t>表示</a:t>
                      </a:r>
                      <a:r>
                        <a:rPr lang="en-US" sz="1400" u="none" strike="noStrike" dirty="0">
                          <a:effectLst/>
                          <a:latin typeface="+mn-ea"/>
                          <a:ea typeface="+mn-ea"/>
                        </a:rPr>
                        <a:t>producer</a:t>
                      </a:r>
                      <a:r>
                        <a:rPr lang="zh-CN" altLang="en-US" sz="1400" u="none" strike="noStrike" dirty="0">
                          <a:effectLst/>
                          <a:latin typeface="+mn-ea"/>
                          <a:ea typeface="+mn-ea"/>
                        </a:rPr>
                        <a:t>无需等待</a:t>
                      </a:r>
                      <a:r>
                        <a:rPr lang="en-US" sz="1400" u="none" strike="noStrike" dirty="0">
                          <a:effectLst/>
                          <a:latin typeface="+mn-ea"/>
                          <a:ea typeface="+mn-ea"/>
                        </a:rPr>
                        <a:t>leader</a:t>
                      </a:r>
                      <a:r>
                        <a:rPr lang="zh-CN" altLang="en-US" sz="1400" u="none" strike="noStrike" dirty="0">
                          <a:effectLst/>
                          <a:latin typeface="+mn-ea"/>
                          <a:ea typeface="+mn-ea"/>
                        </a:rPr>
                        <a:t>的确认，</a:t>
                      </a:r>
                      <a:r>
                        <a:rPr lang="en-US" altLang="zh-CN" sz="1400" u="none" strike="noStrike" dirty="0">
                          <a:effectLst/>
                          <a:latin typeface="+mn-ea"/>
                          <a:ea typeface="+mn-ea"/>
                        </a:rPr>
                        <a:t>1</a:t>
                      </a:r>
                      <a:r>
                        <a:rPr lang="zh-CN" altLang="en-US" sz="1400" u="none" strike="noStrike" dirty="0">
                          <a:effectLst/>
                          <a:latin typeface="+mn-ea"/>
                          <a:ea typeface="+mn-ea"/>
                        </a:rPr>
                        <a:t>代表需要</a:t>
                      </a:r>
                      <a:r>
                        <a:rPr lang="en-US" sz="1400" u="none" strike="noStrike" dirty="0">
                          <a:effectLst/>
                          <a:latin typeface="+mn-ea"/>
                          <a:ea typeface="+mn-ea"/>
                        </a:rPr>
                        <a:t>leader</a:t>
                      </a:r>
                      <a:r>
                        <a:rPr lang="zh-CN" altLang="en-US" sz="1400" u="none" strike="noStrike" dirty="0">
                          <a:effectLst/>
                          <a:latin typeface="+mn-ea"/>
                          <a:ea typeface="+mn-ea"/>
                        </a:rPr>
                        <a:t>确认写入它的本地</a:t>
                      </a:r>
                      <a:r>
                        <a:rPr lang="en-US" sz="1400" u="none" strike="noStrike" dirty="0">
                          <a:effectLst/>
                          <a:latin typeface="+mn-ea"/>
                          <a:ea typeface="+mn-ea"/>
                        </a:rPr>
                        <a:t>log</a:t>
                      </a:r>
                      <a:r>
                        <a:rPr lang="zh-CN" altLang="en-US" sz="1400" u="none" strike="noStrike" dirty="0">
                          <a:effectLst/>
                          <a:latin typeface="+mn-ea"/>
                          <a:ea typeface="+mn-ea"/>
                        </a:rPr>
                        <a:t>并立即确认，</a:t>
                      </a:r>
                      <a:r>
                        <a:rPr lang="en-US" altLang="zh-CN" sz="1400" u="none" strike="noStrike" dirty="0">
                          <a:effectLst/>
                          <a:latin typeface="+mn-ea"/>
                          <a:ea typeface="+mn-ea"/>
                        </a:rPr>
                        <a:t>-1</a:t>
                      </a:r>
                      <a:r>
                        <a:rPr lang="zh-CN" altLang="en-US" sz="1400" u="none" strike="noStrike" dirty="0">
                          <a:effectLst/>
                          <a:latin typeface="+mn-ea"/>
                          <a:ea typeface="+mn-ea"/>
                        </a:rPr>
                        <a:t>代表所有的备份都完成后确认。 仅仅</a:t>
                      </a:r>
                      <a:r>
                        <a:rPr lang="en-US" sz="1400" u="none" strike="noStrike" dirty="0">
                          <a:effectLst/>
                          <a:latin typeface="+mn-ea"/>
                          <a:ea typeface="+mn-ea"/>
                        </a:rPr>
                        <a:t>for sync</a:t>
                      </a:r>
                      <a:endParaRPr lang="en-US" sz="1400" b="0" i="0" u="none" strike="noStrike" dirty="0">
                        <a:solidFill>
                          <a:srgbClr val="000000"/>
                        </a:solidFill>
                        <a:effectLst/>
                        <a:latin typeface="+mn-ea"/>
                        <a:ea typeface="+mn-ea"/>
                      </a:endParaRPr>
                    </a:p>
                  </a:txBody>
                  <a:tcPr marL="9525" marR="9525" marT="9525" marB="0" anchor="ctr">
                    <a:solidFill>
                      <a:schemeClr val="accent6">
                        <a:lumMod val="40000"/>
                        <a:lumOff val="60000"/>
                      </a:schemeClr>
                    </a:solidFill>
                  </a:tcPr>
                </a:tc>
              </a:tr>
              <a:tr h="287364">
                <a:tc>
                  <a:txBody>
                    <a:bodyPr/>
                    <a:lstStyle/>
                    <a:p>
                      <a:pPr algn="l" fontAlgn="ctr"/>
                      <a:r>
                        <a:rPr lang="en-US" sz="1400" u="none" strike="noStrike">
                          <a:effectLst/>
                          <a:latin typeface="+mn-ea"/>
                          <a:ea typeface="+mn-ea"/>
                        </a:rPr>
                        <a:t>request.timeout.ms</a:t>
                      </a:r>
                      <a:endParaRPr lang="en-US" sz="14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1400" u="none" strike="noStrike">
                          <a:effectLst/>
                          <a:latin typeface="+mn-ea"/>
                          <a:ea typeface="+mn-ea"/>
                        </a:rPr>
                        <a:t>10000</a:t>
                      </a:r>
                      <a:endParaRPr lang="en-US" altLang="zh-CN" sz="1400" b="0" i="0" u="none" strike="noStrike">
                        <a:solidFill>
                          <a:srgbClr val="000000"/>
                        </a:solidFill>
                        <a:effectLst/>
                        <a:latin typeface="+mn-ea"/>
                        <a:ea typeface="+mn-ea"/>
                      </a:endParaRPr>
                    </a:p>
                  </a:txBody>
                  <a:tcPr marL="9525" marR="9525" marT="9525" marB="0" anchor="ctr"/>
                </a:tc>
                <a:tc>
                  <a:txBody>
                    <a:bodyPr/>
                    <a:lstStyle/>
                    <a:p>
                      <a:pPr algn="l" fontAlgn="ctr"/>
                      <a:r>
                        <a:rPr lang="zh-CN" altLang="en-US" sz="1400" u="none" strike="noStrike" dirty="0">
                          <a:effectLst/>
                          <a:latin typeface="+mn-ea"/>
                          <a:ea typeface="+mn-ea"/>
                        </a:rPr>
                        <a:t>确认超时时间</a:t>
                      </a:r>
                      <a:endParaRPr lang="zh-CN" altLang="en-US" sz="1400" b="0" i="0" u="none" strike="noStrike" dirty="0">
                        <a:solidFill>
                          <a:srgbClr val="000000"/>
                        </a:solidFill>
                        <a:effectLst/>
                        <a:latin typeface="+mn-ea"/>
                        <a:ea typeface="+mn-ea"/>
                      </a:endParaRPr>
                    </a:p>
                  </a:txBody>
                  <a:tcPr marL="9525" marR="9525" marT="9525" marB="0" anchor="ctr"/>
                </a:tc>
              </a:tr>
            </a:tbl>
          </a:graphicData>
        </a:graphic>
      </p:graphicFrame>
    </p:spTree>
    <p:extLst>
      <p:ext uri="{BB962C8B-B14F-4D97-AF65-F5344CB8AC3E}">
        <p14:creationId xmlns:p14="http://schemas.microsoft.com/office/powerpoint/2010/main" val="10064734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05</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总   结</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3538117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upload-images.jianshu.io/upload_images/1591629-01701932d326281d.jpg?imageMogr2/auto-orient/strip%7CimageView2/2/w/60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upload-images.jianshu.io/upload_images/1591629-01701932d326281d.jpg?imageMogr2/auto-orient/strip%7CimageView2/2/w/600/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2401719" y="4574924"/>
            <a:ext cx="7388561" cy="707886"/>
          </a:xfrm>
          <a:prstGeom prst="rect">
            <a:avLst/>
          </a:prstGeom>
          <a:noFill/>
        </p:spPr>
        <p:txBody>
          <a:bodyPr wrap="none" lIns="91440" tIns="45720" rIns="91440" bIns="45720">
            <a:spAutoFit/>
          </a:bodyPr>
          <a:lstStyle/>
          <a:p>
            <a:pPr algn="ctr"/>
            <a:r>
              <a:rPr lang="zh-CN" altLang="en-US" sz="4000" b="1" dirty="0">
                <a:solidFill>
                  <a:schemeClr val="bg1"/>
                </a:solidFill>
                <a:latin typeface="+mn-ea"/>
              </a:rPr>
              <a:t>相互解耦，解放上游，削峰填</a:t>
            </a:r>
            <a:r>
              <a:rPr lang="zh-CN" altLang="en-US" sz="4000" b="1" dirty="0" smtClean="0">
                <a:solidFill>
                  <a:schemeClr val="bg1"/>
                </a:solidFill>
                <a:latin typeface="+mn-ea"/>
              </a:rPr>
              <a:t>谷</a:t>
            </a:r>
            <a:endParaRPr lang="en-US" altLang="zh-CN" sz="4000" b="1" dirty="0">
              <a:solidFill>
                <a:schemeClr val="bg1"/>
              </a:solidFill>
              <a:latin typeface="+mn-ea"/>
            </a:endParaRPr>
          </a:p>
        </p:txBody>
      </p:sp>
      <p:cxnSp>
        <p:nvCxnSpPr>
          <p:cNvPr id="7" name="直接连接符 6">
            <a:extLst>
              <a:ext uri="{FF2B5EF4-FFF2-40B4-BE49-F238E27FC236}">
                <a16:creationId xmlns:a16="http://schemas.microsoft.com/office/drawing/2014/main" xmlns="" id="{F1DB460F-824B-4CE8-93E9-19BD83061384}"/>
              </a:ext>
            </a:extLst>
          </p:cNvPr>
          <p:cNvCxnSpPr/>
          <p:nvPr/>
        </p:nvCxnSpPr>
        <p:spPr>
          <a:xfrm>
            <a:off x="2553195" y="5398536"/>
            <a:ext cx="711833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33051" y="5515469"/>
            <a:ext cx="293847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dist"/>
            <a:r>
              <a:rPr lang="zh-CN" altLang="en-US" b="1" dirty="0">
                <a:solidFill>
                  <a:schemeClr val="tx1"/>
                </a:solidFill>
                <a:latin typeface="+mn-ea"/>
              </a:rPr>
              <a:t>原来这才是</a:t>
            </a:r>
            <a:r>
              <a:rPr lang="en-US" altLang="zh-CN" b="1" dirty="0" smtClean="0">
                <a:solidFill>
                  <a:schemeClr val="tx1"/>
                </a:solidFill>
                <a:latin typeface="+mn-ea"/>
              </a:rPr>
              <a:t>KAFKA</a:t>
            </a:r>
            <a:endParaRPr lang="en-US" altLang="zh-CN" b="1" dirty="0">
              <a:solidFill>
                <a:schemeClr val="tx1"/>
              </a:solidFill>
              <a:latin typeface="+mn-ea"/>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110" y="884719"/>
            <a:ext cx="389572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958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A1F08B25-094F-4660-B43F-3A58DDEB41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1385" y="-114300"/>
            <a:ext cx="1301859" cy="920356"/>
          </a:xfrm>
          <a:prstGeom prst="rect">
            <a:avLst/>
          </a:prstGeom>
        </p:spPr>
      </p:pic>
      <p:pic>
        <p:nvPicPr>
          <p:cNvPr id="6" name="图片 5">
            <a:extLst>
              <a:ext uri="{FF2B5EF4-FFF2-40B4-BE49-F238E27FC236}">
                <a16:creationId xmlns="" xmlns:a16="http://schemas.microsoft.com/office/drawing/2014/main" id="{6AD42ACF-DE24-4A31-B43E-9B026E824A5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63537"/>
          <a:stretch/>
        </p:blipFill>
        <p:spPr>
          <a:xfrm>
            <a:off x="11184164" y="217733"/>
            <a:ext cx="572339" cy="337210"/>
          </a:xfrm>
          <a:prstGeom prst="rect">
            <a:avLst/>
          </a:prstGeom>
        </p:spPr>
      </p:pic>
      <p:cxnSp>
        <p:nvCxnSpPr>
          <p:cNvPr id="7" name="直接连接符 6">
            <a:extLst>
              <a:ext uri="{FF2B5EF4-FFF2-40B4-BE49-F238E27FC236}">
                <a16:creationId xmlns="" xmlns:a16="http://schemas.microsoft.com/office/drawing/2014/main" id="{846A2AA0-00AE-4F7B-B3AB-2E16A5EF995E}"/>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88114" y="1280160"/>
            <a:ext cx="1415772" cy="461665"/>
          </a:xfrm>
          <a:prstGeom prst="rect">
            <a:avLst/>
          </a:prstGeom>
          <a:noFill/>
        </p:spPr>
        <p:txBody>
          <a:bodyPr wrap="none" rtlCol="0">
            <a:spAutoFit/>
          </a:bodyPr>
          <a:lstStyle/>
          <a:p>
            <a:pPr algn="ctr"/>
            <a:r>
              <a:rPr lang="zh-CN" altLang="en-US" sz="2400" b="1" dirty="0" smtClean="0">
                <a:solidFill>
                  <a:prstClr val="white"/>
                </a:solidFill>
                <a:latin typeface="微软雅黑" panose="020B0503020204020204" pitchFamily="34" charset="-122"/>
                <a:ea typeface="微软雅黑" panose="020B0503020204020204" pitchFamily="34" charset="-122"/>
              </a:rPr>
              <a:t>版权声明</a:t>
            </a:r>
          </a:p>
        </p:txBody>
      </p:sp>
      <p:sp>
        <p:nvSpPr>
          <p:cNvPr id="17" name="文本框 16"/>
          <p:cNvSpPr txBox="1"/>
          <p:nvPr/>
        </p:nvSpPr>
        <p:spPr>
          <a:xfrm>
            <a:off x="1018009" y="2612811"/>
            <a:ext cx="10155981" cy="1754326"/>
          </a:xfrm>
          <a:prstGeom prst="rect">
            <a:avLst/>
          </a:prstGeom>
          <a:noFill/>
        </p:spPr>
        <p:txBody>
          <a:bodyPr wrap="square" rtlCol="0">
            <a:spAutoFit/>
          </a:bodyPr>
          <a:lstStyle/>
          <a:p>
            <a:pPr algn="ctr">
              <a:lnSpc>
                <a:spcPct val="150000"/>
              </a:lnSpc>
            </a:pPr>
            <a:r>
              <a:rPr lang="zh-CN" altLang="en-US" dirty="0" smtClean="0">
                <a:solidFill>
                  <a:prstClr val="white"/>
                </a:solidFill>
                <a:latin typeface="+mn-ea"/>
              </a:rPr>
              <a:t>本课件所采用的部分文字、图片及代码片段摘录于</a:t>
            </a:r>
            <a:r>
              <a:rPr lang="en-US" altLang="zh-CN" dirty="0" smtClean="0">
                <a:solidFill>
                  <a:prstClr val="white"/>
                </a:solidFill>
                <a:latin typeface="+mn-ea"/>
              </a:rPr>
              <a:t>CSDN</a:t>
            </a:r>
            <a:r>
              <a:rPr lang="zh-CN" altLang="en-US" dirty="0" smtClean="0">
                <a:solidFill>
                  <a:prstClr val="white"/>
                </a:solidFill>
                <a:latin typeface="+mn-ea"/>
              </a:rPr>
              <a:t>、</a:t>
            </a:r>
            <a:r>
              <a:rPr lang="en-US" altLang="zh-CN" dirty="0" smtClean="0">
                <a:solidFill>
                  <a:prstClr val="white"/>
                </a:solidFill>
                <a:latin typeface="+mn-ea"/>
              </a:rPr>
              <a:t>CNBLOGS</a:t>
            </a:r>
            <a:r>
              <a:rPr lang="zh-CN" altLang="en-US" dirty="0" smtClean="0">
                <a:solidFill>
                  <a:prstClr val="white"/>
                </a:solidFill>
                <a:latin typeface="+mn-ea"/>
              </a:rPr>
              <a:t>及易学网等其他第三方社区文章，</a:t>
            </a:r>
            <a:endParaRPr lang="en-US" altLang="zh-CN" dirty="0" smtClean="0">
              <a:solidFill>
                <a:prstClr val="white"/>
              </a:solidFill>
              <a:latin typeface="+mn-ea"/>
            </a:endParaRPr>
          </a:p>
          <a:p>
            <a:pPr algn="ctr">
              <a:lnSpc>
                <a:spcPct val="150000"/>
              </a:lnSpc>
            </a:pPr>
            <a:r>
              <a:rPr lang="zh-CN" altLang="en-US" dirty="0" smtClean="0">
                <a:solidFill>
                  <a:prstClr val="white"/>
                </a:solidFill>
                <a:latin typeface="+mn-ea"/>
              </a:rPr>
              <a:t>本课件仅用于顺丰科技有限公司内部学习、研究之用，不涉及商业用途。</a:t>
            </a:r>
            <a:endParaRPr lang="en-US" altLang="zh-CN" dirty="0" smtClean="0">
              <a:solidFill>
                <a:prstClr val="white"/>
              </a:solidFill>
              <a:latin typeface="+mn-ea"/>
            </a:endParaRPr>
          </a:p>
          <a:p>
            <a:pPr algn="ctr">
              <a:lnSpc>
                <a:spcPct val="150000"/>
              </a:lnSpc>
            </a:pPr>
            <a:r>
              <a:rPr lang="zh-CN" altLang="en-US" dirty="0" smtClean="0">
                <a:solidFill>
                  <a:prstClr val="white"/>
                </a:solidFill>
                <a:latin typeface="+mn-ea"/>
              </a:rPr>
              <a:t>所涉对应部分文字、图片及代码片段版权归属原版权方所有，</a:t>
            </a:r>
            <a:endParaRPr lang="en-US" altLang="zh-CN" dirty="0" smtClean="0">
              <a:solidFill>
                <a:prstClr val="white"/>
              </a:solidFill>
              <a:latin typeface="+mn-ea"/>
            </a:endParaRPr>
          </a:p>
          <a:p>
            <a:pPr algn="ctr">
              <a:lnSpc>
                <a:spcPct val="150000"/>
              </a:lnSpc>
            </a:pPr>
            <a:r>
              <a:rPr lang="zh-CN" altLang="en-US" dirty="0" smtClean="0">
                <a:solidFill>
                  <a:prstClr val="white"/>
                </a:solidFill>
                <a:latin typeface="+mn-ea"/>
              </a:rPr>
              <a:t>本课件版权归属顺丰科技有限公司。</a:t>
            </a:r>
          </a:p>
        </p:txBody>
      </p:sp>
    </p:spTree>
    <p:extLst>
      <p:ext uri="{BB962C8B-B14F-4D97-AF65-F5344CB8AC3E}">
        <p14:creationId xmlns:p14="http://schemas.microsoft.com/office/powerpoint/2010/main" val="41901958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4D06C7D9-2E35-4870-89D6-CC7DF27379E6}"/>
              </a:ext>
            </a:extLst>
          </p:cNvPr>
          <p:cNvPicPr>
            <a:picLocks noChangeAspect="1"/>
          </p:cNvPicPr>
          <p:nvPr/>
        </p:nvPicPr>
        <p:blipFill>
          <a:blip r:embed="rId3"/>
          <a:stretch>
            <a:fillRect/>
          </a:stretch>
        </p:blipFill>
        <p:spPr>
          <a:xfrm>
            <a:off x="-665864" y="2963362"/>
            <a:ext cx="13523728" cy="3835386"/>
          </a:xfrm>
          <a:prstGeom prst="rect">
            <a:avLst/>
          </a:prstGeom>
          <a:effectLst>
            <a:softEdge rad="914400"/>
          </a:effectLst>
        </p:spPr>
      </p:pic>
      <p:cxnSp>
        <p:nvCxnSpPr>
          <p:cNvPr id="13" name="直接连接符 12">
            <a:extLst>
              <a:ext uri="{FF2B5EF4-FFF2-40B4-BE49-F238E27FC236}">
                <a16:creationId xmlns:a16="http://schemas.microsoft.com/office/drawing/2014/main" xmlns="" id="{F1DB460F-824B-4CE8-93E9-19BD83061384}"/>
              </a:ext>
            </a:extLst>
          </p:cNvPr>
          <p:cNvCxnSpPr/>
          <p:nvPr/>
        </p:nvCxnSpPr>
        <p:spPr>
          <a:xfrm>
            <a:off x="2226000" y="2542183"/>
            <a:ext cx="7740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xmlns="" id="{45FFF273-8493-4A27-9ED7-7D3681CA8C4D}"/>
              </a:ext>
            </a:extLst>
          </p:cNvPr>
          <p:cNvSpPr txBox="1"/>
          <p:nvPr/>
        </p:nvSpPr>
        <p:spPr>
          <a:xfrm>
            <a:off x="1853891" y="658255"/>
            <a:ext cx="8484218" cy="2215991"/>
          </a:xfrm>
          <a:prstGeom prst="rect">
            <a:avLst/>
          </a:prstGeom>
          <a:noFill/>
        </p:spPr>
        <p:txBody>
          <a:bodyPr wrap="square" rtlCol="0">
            <a:spAutoFit/>
          </a:bodyPr>
          <a:lstStyle/>
          <a:p>
            <a:pPr algn="ctr"/>
            <a:r>
              <a:rPr lang="en-US" altLang="zh-CN" sz="13800" b="1" dirty="0">
                <a:solidFill>
                  <a:schemeClr val="bg1"/>
                </a:solidFill>
                <a:latin typeface="Impact" panose="020B0806030902050204" pitchFamily="34" charset="0"/>
                <a:ea typeface="微软雅黑" panose="020B0503020204020204" pitchFamily="34" charset="-122"/>
              </a:rPr>
              <a:t>THANK  YOU</a:t>
            </a:r>
            <a:endParaRPr lang="zh-CN" altLang="en-US" sz="13800" b="1" dirty="0">
              <a:solidFill>
                <a:schemeClr val="bg1"/>
              </a:solidFill>
              <a:latin typeface="Impact" panose="020B0806030902050204"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xmlns="" id="{6796FEE4-E25F-407B-9D29-3DB19AD1C21D}"/>
              </a:ext>
            </a:extLst>
          </p:cNvPr>
          <p:cNvSpPr txBox="1"/>
          <p:nvPr/>
        </p:nvSpPr>
        <p:spPr>
          <a:xfrm>
            <a:off x="4286992" y="2631300"/>
            <a:ext cx="3004458"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rPr>
              <a:t>原来这才是</a:t>
            </a:r>
            <a:r>
              <a:rPr lang="en-US" altLang="zh-CN" b="1" dirty="0" smtClean="0">
                <a:solidFill>
                  <a:schemeClr val="bg1"/>
                </a:solidFill>
                <a:latin typeface="微软雅黑" panose="020B0503020204020204" pitchFamily="34" charset="-122"/>
                <a:ea typeface="微软雅黑" panose="020B0503020204020204" pitchFamily="34" charset="-122"/>
              </a:rPr>
              <a:t>KAFKA</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xmlns="" id="{E5CCC47D-84A9-4D8E-A1A1-6E199AF259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444" t="36090" r="25257" b="37109"/>
          <a:stretch/>
        </p:blipFill>
        <p:spPr>
          <a:xfrm>
            <a:off x="4559430" y="5979226"/>
            <a:ext cx="1663119" cy="594361"/>
          </a:xfrm>
          <a:prstGeom prst="rect">
            <a:avLst/>
          </a:prstGeom>
        </p:spPr>
      </p:pic>
      <p:pic>
        <p:nvPicPr>
          <p:cNvPr id="18" name="图片 17">
            <a:extLst>
              <a:ext uri="{FF2B5EF4-FFF2-40B4-BE49-F238E27FC236}">
                <a16:creationId xmlns:a16="http://schemas.microsoft.com/office/drawing/2014/main" xmlns="" id="{EFB0864B-840C-4D6F-B138-FF9F33C77C4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63537"/>
          <a:stretch/>
        </p:blipFill>
        <p:spPr>
          <a:xfrm>
            <a:off x="6362108" y="6103029"/>
            <a:ext cx="834639" cy="491752"/>
          </a:xfrm>
          <a:prstGeom prst="rect">
            <a:avLst/>
          </a:prstGeom>
        </p:spPr>
      </p:pic>
    </p:spTree>
    <p:extLst>
      <p:ext uri="{BB962C8B-B14F-4D97-AF65-F5344CB8AC3E}">
        <p14:creationId xmlns:p14="http://schemas.microsoft.com/office/powerpoint/2010/main" val="8197070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7403275" cy="668027"/>
          </a:xfrm>
        </p:spPr>
        <p:txBody>
          <a:bodyPr>
            <a:normAutofit fontScale="90000"/>
          </a:bodyPr>
          <a:lstStyle/>
          <a:p>
            <a:r>
              <a:rPr lang="en-US" altLang="zh-CN" dirty="0" smtClean="0">
                <a:solidFill>
                  <a:schemeClr val="bg1"/>
                </a:solidFill>
              </a:rPr>
              <a:t>1.1 </a:t>
            </a:r>
            <a:r>
              <a:rPr lang="en-US" altLang="zh-CN" dirty="0">
                <a:solidFill>
                  <a:schemeClr val="bg1"/>
                </a:solidFill>
              </a:rPr>
              <a:t> KAFKA</a:t>
            </a:r>
            <a:r>
              <a:rPr lang="zh-CN" altLang="zh-CN" dirty="0">
                <a:solidFill>
                  <a:schemeClr val="bg1"/>
                </a:solidFill>
              </a:rPr>
              <a:t>概述</a:t>
            </a:r>
            <a:endParaRPr lang="zh-CN" altLang="en-US" dirty="0">
              <a:solidFill>
                <a:schemeClr val="bg1"/>
              </a:solidFill>
            </a:endParaRPr>
          </a:p>
        </p:txBody>
      </p:sp>
      <p:sp>
        <p:nvSpPr>
          <p:cNvPr id="3" name="TextBox 2"/>
          <p:cNvSpPr txBox="1"/>
          <p:nvPr/>
        </p:nvSpPr>
        <p:spPr>
          <a:xfrm>
            <a:off x="878775" y="1413164"/>
            <a:ext cx="10545288"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dirty="0">
                <a:solidFill>
                  <a:schemeClr val="bg1"/>
                </a:solidFill>
                <a:sym typeface="Times New Roman" pitchFamily="18" charset="0"/>
              </a:rPr>
              <a:t>Kafka是一个分布式发布-订阅消息系统。它最初由LinkedIn公司开发，之后成为Apache项目的一部分。</a:t>
            </a:r>
            <a:endParaRPr lang="en-US" altLang="zh-CN" dirty="0">
              <a:solidFill>
                <a:schemeClr val="bg1"/>
              </a:solidFill>
              <a:sym typeface="Times New Roman" pitchFamily="18" charset="0"/>
            </a:endParaRPr>
          </a:p>
          <a:p>
            <a:r>
              <a:rPr lang="en-US" altLang="zh-CN" dirty="0">
                <a:solidFill>
                  <a:schemeClr val="bg1"/>
                </a:solidFill>
              </a:rPr>
              <a:t>       </a:t>
            </a:r>
          </a:p>
          <a:p>
            <a:r>
              <a:rPr lang="zh-CN" altLang="en-US" dirty="0">
                <a:solidFill>
                  <a:schemeClr val="bg1"/>
                </a:solidFill>
                <a:sym typeface="Times New Roman" pitchFamily="18" charset="0"/>
              </a:rPr>
              <a:t>Kafka</a:t>
            </a:r>
            <a:r>
              <a:rPr lang="zh-CN" altLang="en-US" dirty="0">
                <a:solidFill>
                  <a:schemeClr val="bg1"/>
                </a:solidFill>
              </a:rPr>
              <a:t>作为一个高吞吐的分布式的消息系统，目前已经被很多公司应用在实际的业务中了，并且与许多数据处理框架相结合，比如</a:t>
            </a:r>
            <a:r>
              <a:rPr lang="en-US" altLang="zh-CN" dirty="0">
                <a:solidFill>
                  <a:schemeClr val="bg1"/>
                </a:solidFill>
              </a:rPr>
              <a:t>Hadoop</a:t>
            </a:r>
            <a:r>
              <a:rPr lang="zh-CN" altLang="en-US" dirty="0">
                <a:solidFill>
                  <a:schemeClr val="bg1"/>
                </a:solidFill>
              </a:rPr>
              <a:t>，</a:t>
            </a:r>
            <a:r>
              <a:rPr lang="en-US" altLang="zh-CN" dirty="0">
                <a:solidFill>
                  <a:schemeClr val="bg1"/>
                </a:solidFill>
              </a:rPr>
              <a:t>Spark</a:t>
            </a:r>
            <a:r>
              <a:rPr lang="zh-CN" altLang="en-US" dirty="0">
                <a:solidFill>
                  <a:schemeClr val="bg1"/>
                </a:solidFill>
              </a:rPr>
              <a:t>等。</a:t>
            </a:r>
            <a:endParaRPr lang="zh-CN" altLang="en-US" dirty="0">
              <a:solidFill>
                <a:schemeClr val="bg1"/>
              </a:solidFill>
              <a:sym typeface="Times New Roman" pitchFamily="18" charset="0"/>
            </a:endParaRPr>
          </a:p>
        </p:txBody>
      </p:sp>
      <p:pic>
        <p:nvPicPr>
          <p:cNvPr id="2052" name="Picture 4" descr="https://img-blog.csdn.net/20180802111102552?watermark/2/text/aHR0cHM6Ly9ibG9nLmNzZG4ubmV0L20wXzM4MDc1NDI1/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23" y="3060904"/>
            <a:ext cx="3459521" cy="24136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37019" y="3390550"/>
            <a:ext cx="5415147" cy="1477328"/>
          </a:xfrm>
          <a:prstGeom prst="rect">
            <a:avLst/>
          </a:prstGeom>
          <a:noFill/>
        </p:spPr>
        <p:txBody>
          <a:bodyPr wrap="square" rtlCol="0">
            <a:spAutoFit/>
          </a:bodyPr>
          <a:lstStyle/>
          <a:p>
            <a:pPr algn="ctr"/>
            <a:r>
              <a:rPr lang="zh-CN" altLang="en-US" dirty="0" smtClean="0">
                <a:solidFill>
                  <a:schemeClr val="bg1"/>
                </a:solidFill>
                <a:latin typeface="+mn-ea"/>
                <a:sym typeface="Times New Roman" pitchFamily="18" charset="0"/>
              </a:rPr>
              <a:t>Kafka</a:t>
            </a:r>
            <a:r>
              <a:rPr lang="zh-CN" altLang="en-US" dirty="0" smtClean="0">
                <a:solidFill>
                  <a:schemeClr val="bg1"/>
                </a:solidFill>
                <a:latin typeface="+mn-ea"/>
              </a:rPr>
              <a:t>消息</a:t>
            </a:r>
            <a:r>
              <a:rPr lang="zh-CN" altLang="en-US" dirty="0">
                <a:solidFill>
                  <a:schemeClr val="bg1"/>
                </a:solidFill>
                <a:latin typeface="+mn-ea"/>
              </a:rPr>
              <a:t>保存时根据</a:t>
            </a:r>
            <a:r>
              <a:rPr lang="en-US" altLang="zh-CN" dirty="0">
                <a:solidFill>
                  <a:schemeClr val="bg1"/>
                </a:solidFill>
                <a:latin typeface="+mn-ea"/>
              </a:rPr>
              <a:t>Topic</a:t>
            </a:r>
            <a:r>
              <a:rPr lang="zh-CN" altLang="en-US" dirty="0">
                <a:solidFill>
                  <a:schemeClr val="bg1"/>
                </a:solidFill>
                <a:latin typeface="+mn-ea"/>
              </a:rPr>
              <a:t>进行归类，发送消息者成为</a:t>
            </a:r>
            <a:r>
              <a:rPr lang="en-US" altLang="zh-CN" dirty="0">
                <a:solidFill>
                  <a:schemeClr val="bg1"/>
                </a:solidFill>
                <a:latin typeface="+mn-ea"/>
              </a:rPr>
              <a:t>Producer</a:t>
            </a:r>
            <a:r>
              <a:rPr lang="en-US" altLang="zh-CN" dirty="0" smtClean="0">
                <a:solidFill>
                  <a:schemeClr val="bg1"/>
                </a:solidFill>
                <a:latin typeface="+mn-ea"/>
              </a:rPr>
              <a:t>, </a:t>
            </a:r>
            <a:r>
              <a:rPr lang="zh-CN" altLang="en-US" dirty="0" smtClean="0">
                <a:solidFill>
                  <a:schemeClr val="bg1"/>
                </a:solidFill>
                <a:latin typeface="+mn-ea"/>
              </a:rPr>
              <a:t>消息</a:t>
            </a:r>
            <a:r>
              <a:rPr lang="zh-CN" altLang="en-US" dirty="0">
                <a:solidFill>
                  <a:schemeClr val="bg1"/>
                </a:solidFill>
                <a:latin typeface="+mn-ea"/>
              </a:rPr>
              <a:t>接受者成为</a:t>
            </a:r>
            <a:r>
              <a:rPr lang="en-US" altLang="zh-CN" dirty="0">
                <a:solidFill>
                  <a:schemeClr val="bg1"/>
                </a:solidFill>
                <a:latin typeface="+mn-ea"/>
              </a:rPr>
              <a:t>Consumer,</a:t>
            </a:r>
            <a:r>
              <a:rPr lang="zh-CN" altLang="en-US" dirty="0" smtClean="0">
                <a:solidFill>
                  <a:schemeClr val="bg1"/>
                </a:solidFill>
                <a:latin typeface="+mn-ea"/>
              </a:rPr>
              <a:t>此外</a:t>
            </a:r>
            <a:r>
              <a:rPr lang="zh-CN" altLang="en-US" dirty="0">
                <a:solidFill>
                  <a:schemeClr val="bg1"/>
                </a:solidFill>
                <a:latin typeface="+mn-ea"/>
                <a:sym typeface="Times New Roman" pitchFamily="18" charset="0"/>
              </a:rPr>
              <a:t>Kafka</a:t>
            </a:r>
            <a:r>
              <a:rPr lang="zh-CN" altLang="en-US" dirty="0" smtClean="0">
                <a:solidFill>
                  <a:schemeClr val="bg1"/>
                </a:solidFill>
                <a:latin typeface="+mn-ea"/>
              </a:rPr>
              <a:t>集群</a:t>
            </a:r>
            <a:r>
              <a:rPr lang="zh-CN" altLang="en-US" dirty="0">
                <a:solidFill>
                  <a:schemeClr val="bg1"/>
                </a:solidFill>
                <a:latin typeface="+mn-ea"/>
              </a:rPr>
              <a:t>有多</a:t>
            </a:r>
            <a:r>
              <a:rPr lang="zh-CN" altLang="en-US" dirty="0" smtClean="0">
                <a:solidFill>
                  <a:schemeClr val="bg1"/>
                </a:solidFill>
                <a:latin typeface="+mn-ea"/>
              </a:rPr>
              <a:t>个</a:t>
            </a:r>
            <a:r>
              <a:rPr lang="zh-CN" altLang="en-US" dirty="0">
                <a:solidFill>
                  <a:schemeClr val="bg1"/>
                </a:solidFill>
                <a:latin typeface="+mn-ea"/>
                <a:sym typeface="Times New Roman" pitchFamily="18" charset="0"/>
              </a:rPr>
              <a:t>Kafka</a:t>
            </a:r>
            <a:r>
              <a:rPr lang="zh-CN" altLang="en-US" dirty="0" smtClean="0">
                <a:solidFill>
                  <a:schemeClr val="bg1"/>
                </a:solidFill>
                <a:latin typeface="+mn-ea"/>
              </a:rPr>
              <a:t>实例</a:t>
            </a:r>
            <a:r>
              <a:rPr lang="zh-CN" altLang="en-US" dirty="0">
                <a:solidFill>
                  <a:schemeClr val="bg1"/>
                </a:solidFill>
                <a:latin typeface="+mn-ea"/>
              </a:rPr>
              <a:t>组成，每个</a:t>
            </a:r>
            <a:r>
              <a:rPr lang="zh-CN" altLang="en-US" dirty="0" smtClean="0">
                <a:solidFill>
                  <a:schemeClr val="bg1"/>
                </a:solidFill>
                <a:latin typeface="+mn-ea"/>
              </a:rPr>
              <a:t>实例成为</a:t>
            </a:r>
            <a:r>
              <a:rPr lang="en-US" altLang="zh-CN" dirty="0">
                <a:solidFill>
                  <a:schemeClr val="bg1"/>
                </a:solidFill>
                <a:latin typeface="+mn-ea"/>
              </a:rPr>
              <a:t>broker</a:t>
            </a:r>
            <a:r>
              <a:rPr lang="zh-CN" altLang="en-US" dirty="0">
                <a:solidFill>
                  <a:schemeClr val="bg1"/>
                </a:solidFill>
                <a:latin typeface="+mn-ea"/>
              </a:rPr>
              <a:t>。无论</a:t>
            </a:r>
            <a:r>
              <a:rPr lang="zh-CN" altLang="en-US" dirty="0" smtClean="0">
                <a:solidFill>
                  <a:schemeClr val="bg1"/>
                </a:solidFill>
                <a:latin typeface="+mn-ea"/>
              </a:rPr>
              <a:t>是</a:t>
            </a:r>
            <a:r>
              <a:rPr lang="zh-CN" altLang="en-US" dirty="0">
                <a:solidFill>
                  <a:schemeClr val="bg1"/>
                </a:solidFill>
                <a:latin typeface="+mn-ea"/>
                <a:sym typeface="Times New Roman" pitchFamily="18" charset="0"/>
              </a:rPr>
              <a:t>Kafka</a:t>
            </a:r>
            <a:r>
              <a:rPr lang="zh-CN" altLang="en-US" dirty="0" smtClean="0">
                <a:solidFill>
                  <a:schemeClr val="bg1"/>
                </a:solidFill>
                <a:latin typeface="+mn-ea"/>
              </a:rPr>
              <a:t>集群</a:t>
            </a:r>
            <a:r>
              <a:rPr lang="zh-CN" altLang="en-US" dirty="0">
                <a:solidFill>
                  <a:schemeClr val="bg1"/>
                </a:solidFill>
                <a:latin typeface="+mn-ea"/>
              </a:rPr>
              <a:t>，还是</a:t>
            </a:r>
            <a:r>
              <a:rPr lang="en-US" altLang="zh-CN" dirty="0">
                <a:solidFill>
                  <a:schemeClr val="bg1"/>
                </a:solidFill>
                <a:latin typeface="+mn-ea"/>
              </a:rPr>
              <a:t>producer</a:t>
            </a:r>
            <a:r>
              <a:rPr lang="zh-CN" altLang="en-US" dirty="0">
                <a:solidFill>
                  <a:schemeClr val="bg1"/>
                </a:solidFill>
                <a:latin typeface="+mn-ea"/>
              </a:rPr>
              <a:t>和</a:t>
            </a:r>
            <a:r>
              <a:rPr lang="en-US" altLang="zh-CN" dirty="0">
                <a:solidFill>
                  <a:schemeClr val="bg1"/>
                </a:solidFill>
                <a:latin typeface="+mn-ea"/>
              </a:rPr>
              <a:t>consumer</a:t>
            </a:r>
            <a:r>
              <a:rPr lang="zh-CN" altLang="en-US" dirty="0">
                <a:solidFill>
                  <a:schemeClr val="bg1"/>
                </a:solidFill>
                <a:latin typeface="+mn-ea"/>
              </a:rPr>
              <a:t>都依赖于</a:t>
            </a:r>
            <a:r>
              <a:rPr lang="en-US" altLang="zh-CN" dirty="0">
                <a:solidFill>
                  <a:schemeClr val="bg1"/>
                </a:solidFill>
                <a:latin typeface="+mn-ea"/>
              </a:rPr>
              <a:t>zookeeper</a:t>
            </a:r>
            <a:r>
              <a:rPr lang="zh-CN" altLang="en-US" dirty="0">
                <a:solidFill>
                  <a:schemeClr val="bg1"/>
                </a:solidFill>
                <a:latin typeface="+mn-ea"/>
              </a:rPr>
              <a:t>来保证系统</a:t>
            </a:r>
            <a:r>
              <a:rPr lang="zh-CN" altLang="en-US" dirty="0" smtClean="0">
                <a:solidFill>
                  <a:schemeClr val="bg1"/>
                </a:solidFill>
                <a:latin typeface="+mn-ea"/>
              </a:rPr>
              <a:t>可用性。</a:t>
            </a:r>
          </a:p>
        </p:txBody>
      </p:sp>
    </p:spTree>
    <p:extLst>
      <p:ext uri="{BB962C8B-B14F-4D97-AF65-F5344CB8AC3E}">
        <p14:creationId xmlns:p14="http://schemas.microsoft.com/office/powerpoint/2010/main" val="2241519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7403275" cy="668027"/>
          </a:xfrm>
        </p:spPr>
        <p:txBody>
          <a:bodyPr>
            <a:normAutofit fontScale="90000"/>
          </a:bodyPr>
          <a:lstStyle/>
          <a:p>
            <a:r>
              <a:rPr lang="en-US" altLang="zh-CN" dirty="0" smtClean="0">
                <a:solidFill>
                  <a:schemeClr val="bg1"/>
                </a:solidFill>
              </a:rPr>
              <a:t>1.2  </a:t>
            </a:r>
            <a:r>
              <a:rPr lang="zh-CN" altLang="zh-CN" dirty="0" smtClean="0">
                <a:solidFill>
                  <a:schemeClr val="bg1"/>
                </a:solidFill>
              </a:rPr>
              <a:t>相关</a:t>
            </a:r>
            <a:r>
              <a:rPr lang="zh-CN" altLang="zh-CN" dirty="0">
                <a:solidFill>
                  <a:schemeClr val="bg1"/>
                </a:solidFill>
              </a:rPr>
              <a:t>名词</a:t>
            </a:r>
            <a:endParaRPr lang="zh-CN" altLang="en-US" dirty="0">
              <a:solidFill>
                <a:schemeClr val="bg1"/>
              </a:solidFill>
            </a:endParaRPr>
          </a:p>
        </p:txBody>
      </p:sp>
      <p:sp>
        <p:nvSpPr>
          <p:cNvPr id="3" name="TextBox 2"/>
          <p:cNvSpPr txBox="1"/>
          <p:nvPr/>
        </p:nvSpPr>
        <p:spPr>
          <a:xfrm>
            <a:off x="985650" y="1294410"/>
            <a:ext cx="10426538"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FF00"/>
                </a:solidFill>
                <a:latin typeface="+mn-ea"/>
              </a:rPr>
              <a:t>Broker</a:t>
            </a:r>
            <a:r>
              <a:rPr lang="en-US" altLang="zh-CN" dirty="0">
                <a:solidFill>
                  <a:schemeClr val="bg1"/>
                </a:solidFill>
                <a:latin typeface="+mn-ea"/>
              </a:rPr>
              <a:t> </a:t>
            </a:r>
            <a:r>
              <a:rPr lang="zh-CN" altLang="en-US" dirty="0" smtClean="0">
                <a:solidFill>
                  <a:schemeClr val="bg1"/>
                </a:solidFill>
                <a:latin typeface="+mn-ea"/>
              </a:rPr>
              <a:t>： 消息</a:t>
            </a:r>
            <a:r>
              <a:rPr lang="zh-CN" altLang="en-US" dirty="0">
                <a:solidFill>
                  <a:schemeClr val="bg1"/>
                </a:solidFill>
                <a:latin typeface="+mn-ea"/>
              </a:rPr>
              <a:t>中间件处理节点，一个</a:t>
            </a:r>
            <a:r>
              <a:rPr lang="en-US" altLang="zh-CN" dirty="0">
                <a:solidFill>
                  <a:schemeClr val="bg1"/>
                </a:solidFill>
                <a:latin typeface="+mn-ea"/>
              </a:rPr>
              <a:t>Kafka</a:t>
            </a:r>
            <a:r>
              <a:rPr lang="zh-CN" altLang="en-US" dirty="0">
                <a:solidFill>
                  <a:schemeClr val="bg1"/>
                </a:solidFill>
                <a:latin typeface="+mn-ea"/>
              </a:rPr>
              <a:t>节点就是一个</a:t>
            </a:r>
            <a:r>
              <a:rPr lang="en-US" altLang="zh-CN" dirty="0">
                <a:solidFill>
                  <a:schemeClr val="bg1"/>
                </a:solidFill>
                <a:latin typeface="+mn-ea"/>
              </a:rPr>
              <a:t>Broker</a:t>
            </a:r>
            <a:r>
              <a:rPr lang="zh-CN" altLang="en-US" dirty="0">
                <a:solidFill>
                  <a:schemeClr val="bg1"/>
                </a:solidFill>
                <a:latin typeface="+mn-ea"/>
              </a:rPr>
              <a:t>，一个或者多个</a:t>
            </a:r>
            <a:r>
              <a:rPr lang="en-US" altLang="zh-CN" dirty="0">
                <a:solidFill>
                  <a:schemeClr val="bg1"/>
                </a:solidFill>
                <a:latin typeface="+mn-ea"/>
              </a:rPr>
              <a:t>Broker</a:t>
            </a:r>
            <a:r>
              <a:rPr lang="zh-CN" altLang="en-US" dirty="0">
                <a:solidFill>
                  <a:schemeClr val="bg1"/>
                </a:solidFill>
                <a:latin typeface="+mn-ea"/>
              </a:rPr>
              <a:t>可以组成一个</a:t>
            </a:r>
            <a:r>
              <a:rPr lang="en-US" altLang="zh-CN" dirty="0">
                <a:solidFill>
                  <a:schemeClr val="bg1"/>
                </a:solidFill>
                <a:latin typeface="+mn-ea"/>
              </a:rPr>
              <a:t>Kafka</a:t>
            </a:r>
            <a:r>
              <a:rPr lang="zh-CN" altLang="en-US" dirty="0" smtClean="0">
                <a:solidFill>
                  <a:schemeClr val="bg1"/>
                </a:solidFill>
                <a:latin typeface="+mn-ea"/>
              </a:rPr>
              <a:t>集群</a:t>
            </a:r>
            <a:endParaRPr lang="zh-CN" altLang="en-US" dirty="0">
              <a:solidFill>
                <a:schemeClr val="bg1"/>
              </a:solidFill>
              <a:latin typeface="+mn-ea"/>
            </a:endParaRPr>
          </a:p>
        </p:txBody>
      </p:sp>
      <p:sp>
        <p:nvSpPr>
          <p:cNvPr id="4" name="TextBox 3"/>
          <p:cNvSpPr txBox="1"/>
          <p:nvPr/>
        </p:nvSpPr>
        <p:spPr>
          <a:xfrm>
            <a:off x="985650" y="2219489"/>
            <a:ext cx="10628418"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solidFill>
                  <a:srgbClr val="FFFF00"/>
                </a:solidFill>
                <a:latin typeface="+mn-ea"/>
              </a:rPr>
              <a:t>Topic</a:t>
            </a:r>
            <a:r>
              <a:rPr lang="en-US" altLang="zh-CN" dirty="0">
                <a:solidFill>
                  <a:schemeClr val="bg1"/>
                </a:solidFill>
                <a:latin typeface="+mn-ea"/>
              </a:rPr>
              <a:t> </a:t>
            </a:r>
            <a:r>
              <a:rPr lang="zh-CN" altLang="en-US" dirty="0">
                <a:solidFill>
                  <a:schemeClr val="bg1"/>
                </a:solidFill>
                <a:latin typeface="+mn-ea"/>
              </a:rPr>
              <a:t>： 主题，</a:t>
            </a:r>
            <a:r>
              <a:rPr lang="en-US" altLang="zh-CN" dirty="0">
                <a:solidFill>
                  <a:schemeClr val="bg1"/>
                </a:solidFill>
                <a:latin typeface="+mn-ea"/>
              </a:rPr>
              <a:t>Kafka</a:t>
            </a:r>
            <a:r>
              <a:rPr lang="zh-CN" altLang="en-US" dirty="0">
                <a:solidFill>
                  <a:schemeClr val="bg1"/>
                </a:solidFill>
                <a:latin typeface="+mn-ea"/>
              </a:rPr>
              <a:t>根据</a:t>
            </a:r>
            <a:r>
              <a:rPr lang="en-US" altLang="zh-CN" dirty="0">
                <a:solidFill>
                  <a:schemeClr val="bg1"/>
                </a:solidFill>
                <a:latin typeface="+mn-ea"/>
              </a:rPr>
              <a:t>Topic</a:t>
            </a:r>
            <a:r>
              <a:rPr lang="zh-CN" altLang="en-US" dirty="0">
                <a:solidFill>
                  <a:schemeClr val="bg1"/>
                </a:solidFill>
                <a:latin typeface="+mn-ea"/>
              </a:rPr>
              <a:t>对消息进行归类，发布到</a:t>
            </a:r>
            <a:r>
              <a:rPr lang="en-US" altLang="zh-CN" dirty="0">
                <a:solidFill>
                  <a:schemeClr val="bg1"/>
                </a:solidFill>
                <a:latin typeface="+mn-ea"/>
              </a:rPr>
              <a:t>Kafka</a:t>
            </a:r>
            <a:r>
              <a:rPr lang="zh-CN" altLang="en-US" dirty="0">
                <a:solidFill>
                  <a:schemeClr val="bg1"/>
                </a:solidFill>
                <a:latin typeface="+mn-ea"/>
              </a:rPr>
              <a:t>集群的每条消息都需要指定一个</a:t>
            </a:r>
            <a:r>
              <a:rPr lang="en-US" altLang="zh-CN" dirty="0" smtClean="0">
                <a:solidFill>
                  <a:schemeClr val="bg1"/>
                </a:solidFill>
                <a:latin typeface="+mn-ea"/>
              </a:rPr>
              <a:t>Topic</a:t>
            </a:r>
            <a:endParaRPr lang="zh-CN" altLang="en-US" dirty="0" smtClean="0">
              <a:solidFill>
                <a:schemeClr val="bg1"/>
              </a:solidFill>
              <a:latin typeface="+mn-ea"/>
            </a:endParaRPr>
          </a:p>
        </p:txBody>
      </p:sp>
      <p:sp>
        <p:nvSpPr>
          <p:cNvPr id="5" name="TextBox 4"/>
          <p:cNvSpPr txBox="1"/>
          <p:nvPr/>
        </p:nvSpPr>
        <p:spPr>
          <a:xfrm>
            <a:off x="985650" y="2933206"/>
            <a:ext cx="5741828"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solidFill>
                  <a:srgbClr val="FFFF00"/>
                </a:solidFill>
                <a:latin typeface="+mn-ea"/>
              </a:rPr>
              <a:t>Producer </a:t>
            </a:r>
            <a:r>
              <a:rPr lang="zh-CN" altLang="en-US" dirty="0">
                <a:solidFill>
                  <a:schemeClr val="bg1"/>
                </a:solidFill>
                <a:latin typeface="+mn-ea"/>
              </a:rPr>
              <a:t>： 消息生产者，向</a:t>
            </a:r>
            <a:r>
              <a:rPr lang="en-US" altLang="zh-CN" dirty="0">
                <a:solidFill>
                  <a:schemeClr val="bg1"/>
                </a:solidFill>
                <a:latin typeface="+mn-ea"/>
              </a:rPr>
              <a:t>Broker</a:t>
            </a:r>
            <a:r>
              <a:rPr lang="zh-CN" altLang="en-US" dirty="0">
                <a:solidFill>
                  <a:schemeClr val="bg1"/>
                </a:solidFill>
                <a:latin typeface="+mn-ea"/>
              </a:rPr>
              <a:t>发送消息的</a:t>
            </a:r>
            <a:r>
              <a:rPr lang="zh-CN" altLang="en-US" dirty="0" smtClean="0">
                <a:solidFill>
                  <a:schemeClr val="bg1"/>
                </a:solidFill>
                <a:latin typeface="+mn-ea"/>
              </a:rPr>
              <a:t>客户端</a:t>
            </a:r>
          </a:p>
        </p:txBody>
      </p:sp>
      <p:sp>
        <p:nvSpPr>
          <p:cNvPr id="6" name="TextBox 5"/>
          <p:cNvSpPr txBox="1"/>
          <p:nvPr/>
        </p:nvSpPr>
        <p:spPr>
          <a:xfrm>
            <a:off x="985650" y="3591686"/>
            <a:ext cx="5846537"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solidFill>
                  <a:srgbClr val="FFFF00"/>
                </a:solidFill>
                <a:latin typeface="+mn-ea"/>
              </a:rPr>
              <a:t>Consumer </a:t>
            </a:r>
            <a:r>
              <a:rPr lang="zh-CN" altLang="en-US" dirty="0" smtClean="0">
                <a:solidFill>
                  <a:schemeClr val="bg1"/>
                </a:solidFill>
                <a:latin typeface="+mn-ea"/>
              </a:rPr>
              <a:t>： 消息</a:t>
            </a:r>
            <a:r>
              <a:rPr lang="zh-CN" altLang="en-US" dirty="0">
                <a:solidFill>
                  <a:schemeClr val="bg1"/>
                </a:solidFill>
                <a:latin typeface="+mn-ea"/>
              </a:rPr>
              <a:t>消费者，从</a:t>
            </a:r>
            <a:r>
              <a:rPr lang="en-US" altLang="zh-CN" dirty="0">
                <a:solidFill>
                  <a:schemeClr val="bg1"/>
                </a:solidFill>
                <a:latin typeface="+mn-ea"/>
              </a:rPr>
              <a:t>Broker</a:t>
            </a:r>
            <a:r>
              <a:rPr lang="zh-CN" altLang="en-US" dirty="0">
                <a:solidFill>
                  <a:schemeClr val="bg1"/>
                </a:solidFill>
                <a:latin typeface="+mn-ea"/>
              </a:rPr>
              <a:t>读取消息的</a:t>
            </a:r>
            <a:r>
              <a:rPr lang="zh-CN" altLang="en-US" dirty="0" smtClean="0">
                <a:solidFill>
                  <a:schemeClr val="bg1"/>
                </a:solidFill>
                <a:latin typeface="+mn-ea"/>
              </a:rPr>
              <a:t>客户端</a:t>
            </a:r>
          </a:p>
        </p:txBody>
      </p:sp>
      <p:sp>
        <p:nvSpPr>
          <p:cNvPr id="7" name="TextBox 6"/>
          <p:cNvSpPr txBox="1"/>
          <p:nvPr/>
        </p:nvSpPr>
        <p:spPr>
          <a:xfrm>
            <a:off x="985650" y="4256711"/>
            <a:ext cx="10236530"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err="1">
                <a:solidFill>
                  <a:srgbClr val="FFFF00"/>
                </a:solidFill>
                <a:latin typeface="+mn-ea"/>
              </a:rPr>
              <a:t>ConsumerGroup</a:t>
            </a:r>
            <a:r>
              <a:rPr lang="en-US" altLang="zh-CN" dirty="0">
                <a:solidFill>
                  <a:schemeClr val="bg1"/>
                </a:solidFill>
                <a:latin typeface="+mn-ea"/>
              </a:rPr>
              <a:t> </a:t>
            </a:r>
            <a:r>
              <a:rPr lang="zh-CN" altLang="en-US" dirty="0" smtClean="0">
                <a:solidFill>
                  <a:schemeClr val="bg1"/>
                </a:solidFill>
                <a:latin typeface="+mn-ea"/>
              </a:rPr>
              <a:t>：</a:t>
            </a:r>
            <a:r>
              <a:rPr lang="zh-CN" altLang="en-US" dirty="0">
                <a:solidFill>
                  <a:schemeClr val="bg1"/>
                </a:solidFill>
                <a:latin typeface="+mn-ea"/>
              </a:rPr>
              <a:t>消费者组，一个</a:t>
            </a:r>
            <a:r>
              <a:rPr lang="en-US" altLang="zh-CN" dirty="0">
                <a:solidFill>
                  <a:schemeClr val="bg1"/>
                </a:solidFill>
                <a:latin typeface="+mn-ea"/>
              </a:rPr>
              <a:t>Consumer Group</a:t>
            </a:r>
            <a:r>
              <a:rPr lang="zh-CN" altLang="en-US" dirty="0">
                <a:solidFill>
                  <a:schemeClr val="bg1"/>
                </a:solidFill>
                <a:latin typeface="+mn-ea"/>
              </a:rPr>
              <a:t>包含多</a:t>
            </a:r>
            <a:r>
              <a:rPr lang="zh-CN" altLang="en-US" dirty="0" smtClean="0">
                <a:solidFill>
                  <a:schemeClr val="bg1"/>
                </a:solidFill>
                <a:latin typeface="+mn-ea"/>
              </a:rPr>
              <a:t>个</a:t>
            </a:r>
            <a:r>
              <a:rPr lang="en-US" altLang="zh-CN" dirty="0">
                <a:solidFill>
                  <a:schemeClr val="bg1"/>
                </a:solidFill>
                <a:latin typeface="+mn-ea"/>
              </a:rPr>
              <a:t>C</a:t>
            </a:r>
            <a:r>
              <a:rPr lang="en-US" altLang="zh-CN" dirty="0" smtClean="0">
                <a:solidFill>
                  <a:schemeClr val="bg1"/>
                </a:solidFill>
                <a:latin typeface="+mn-ea"/>
              </a:rPr>
              <a:t>onsumer</a:t>
            </a:r>
            <a:endParaRPr lang="zh-CN" altLang="en-US" dirty="0">
              <a:solidFill>
                <a:schemeClr val="bg1"/>
              </a:solidFill>
              <a:latin typeface="+mn-ea"/>
            </a:endParaRPr>
          </a:p>
        </p:txBody>
      </p:sp>
      <p:sp>
        <p:nvSpPr>
          <p:cNvPr id="8" name="TextBox 7"/>
          <p:cNvSpPr txBox="1"/>
          <p:nvPr/>
        </p:nvSpPr>
        <p:spPr>
          <a:xfrm>
            <a:off x="985650" y="5015534"/>
            <a:ext cx="920630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solidFill>
                  <a:srgbClr val="FFFF00"/>
                </a:solidFill>
                <a:latin typeface="+mn-ea"/>
              </a:rPr>
              <a:t>Partition</a:t>
            </a:r>
            <a:r>
              <a:rPr lang="en-US" altLang="zh-CN" dirty="0">
                <a:solidFill>
                  <a:schemeClr val="bg1"/>
                </a:solidFill>
                <a:latin typeface="+mn-ea"/>
              </a:rPr>
              <a:t> </a:t>
            </a:r>
            <a:r>
              <a:rPr lang="zh-CN" altLang="en-US" dirty="0">
                <a:solidFill>
                  <a:schemeClr val="bg1"/>
                </a:solidFill>
                <a:latin typeface="+mn-ea"/>
              </a:rPr>
              <a:t>：物理上的概念，一个</a:t>
            </a:r>
            <a:r>
              <a:rPr lang="en-US" altLang="zh-CN" dirty="0">
                <a:solidFill>
                  <a:schemeClr val="bg1"/>
                </a:solidFill>
                <a:latin typeface="+mn-ea"/>
              </a:rPr>
              <a:t>Topic</a:t>
            </a:r>
            <a:r>
              <a:rPr lang="zh-CN" altLang="en-US" dirty="0">
                <a:solidFill>
                  <a:schemeClr val="bg1"/>
                </a:solidFill>
                <a:latin typeface="+mn-ea"/>
              </a:rPr>
              <a:t>可以分为多个</a:t>
            </a:r>
            <a:r>
              <a:rPr lang="en-US" altLang="zh-CN" dirty="0">
                <a:solidFill>
                  <a:schemeClr val="bg1"/>
                </a:solidFill>
                <a:latin typeface="+mn-ea"/>
              </a:rPr>
              <a:t>Partition</a:t>
            </a:r>
            <a:r>
              <a:rPr lang="zh-CN" altLang="en-US" dirty="0">
                <a:solidFill>
                  <a:schemeClr val="bg1"/>
                </a:solidFill>
                <a:latin typeface="+mn-ea"/>
              </a:rPr>
              <a:t>，每个</a:t>
            </a:r>
            <a:r>
              <a:rPr lang="en-US" altLang="zh-CN" dirty="0">
                <a:solidFill>
                  <a:schemeClr val="bg1"/>
                </a:solidFill>
                <a:latin typeface="+mn-ea"/>
              </a:rPr>
              <a:t>Partition</a:t>
            </a:r>
            <a:r>
              <a:rPr lang="zh-CN" altLang="en-US" dirty="0">
                <a:solidFill>
                  <a:schemeClr val="bg1"/>
                </a:solidFill>
                <a:latin typeface="+mn-ea"/>
              </a:rPr>
              <a:t>内部是有序</a:t>
            </a:r>
            <a:r>
              <a:rPr lang="zh-CN" altLang="en-US" dirty="0" smtClean="0">
                <a:solidFill>
                  <a:schemeClr val="bg1"/>
                </a:solidFill>
                <a:latin typeface="+mn-ea"/>
              </a:rPr>
              <a:t>的</a:t>
            </a:r>
          </a:p>
        </p:txBody>
      </p:sp>
      <p:sp>
        <p:nvSpPr>
          <p:cNvPr id="9" name="TextBox 8"/>
          <p:cNvSpPr txBox="1"/>
          <p:nvPr/>
        </p:nvSpPr>
        <p:spPr>
          <a:xfrm>
            <a:off x="985650" y="5705495"/>
            <a:ext cx="571015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solidFill>
                  <a:srgbClr val="FFFF00"/>
                </a:solidFill>
                <a:latin typeface="+mn-ea"/>
              </a:rPr>
              <a:t>Offset</a:t>
            </a:r>
            <a:r>
              <a:rPr lang="zh-CN" altLang="en-US" dirty="0">
                <a:solidFill>
                  <a:srgbClr val="FFFF00"/>
                </a:solidFill>
                <a:latin typeface="+mn-ea"/>
              </a:rPr>
              <a:t> </a:t>
            </a:r>
            <a:r>
              <a:rPr lang="zh-CN" altLang="en-US" dirty="0" smtClean="0">
                <a:solidFill>
                  <a:schemeClr val="bg1"/>
                </a:solidFill>
                <a:latin typeface="+mn-ea"/>
              </a:rPr>
              <a:t> ： 偏移</a:t>
            </a:r>
            <a:r>
              <a:rPr lang="zh-CN" altLang="en-US" dirty="0">
                <a:solidFill>
                  <a:schemeClr val="bg1"/>
                </a:solidFill>
                <a:latin typeface="+mn-ea"/>
              </a:rPr>
              <a:t>量，理解为消息</a:t>
            </a:r>
            <a:r>
              <a:rPr lang="en-US" altLang="zh-CN" dirty="0">
                <a:solidFill>
                  <a:schemeClr val="bg1"/>
                </a:solidFill>
                <a:latin typeface="+mn-ea"/>
              </a:rPr>
              <a:t>partition</a:t>
            </a:r>
            <a:r>
              <a:rPr lang="zh-CN" altLang="en-US" dirty="0">
                <a:solidFill>
                  <a:schemeClr val="bg1"/>
                </a:solidFill>
                <a:latin typeface="+mn-ea"/>
              </a:rPr>
              <a:t>中的索引即可</a:t>
            </a:r>
          </a:p>
        </p:txBody>
      </p:sp>
    </p:spTree>
    <p:extLst>
      <p:ext uri="{BB962C8B-B14F-4D97-AF65-F5344CB8AC3E}">
        <p14:creationId xmlns:p14="http://schemas.microsoft.com/office/powerpoint/2010/main" val="3836034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838198" y="365126"/>
            <a:ext cx="10799620" cy="668027"/>
          </a:xfrm>
        </p:spPr>
        <p:txBody>
          <a:bodyPr>
            <a:normAutofit fontScale="90000"/>
          </a:bodyPr>
          <a:lstStyle/>
          <a:p>
            <a:r>
              <a:rPr lang="en-US" altLang="zh-CN" dirty="0" smtClean="0">
                <a:solidFill>
                  <a:schemeClr val="bg1"/>
                </a:solidFill>
              </a:rPr>
              <a:t>1.3 KAFKA</a:t>
            </a:r>
            <a:r>
              <a:rPr lang="zh-CN" altLang="en-US" dirty="0" smtClean="0">
                <a:solidFill>
                  <a:schemeClr val="bg1"/>
                </a:solidFill>
              </a:rPr>
              <a:t>和其他分布式消息</a:t>
            </a:r>
            <a:r>
              <a:rPr lang="zh-CN" altLang="en-US" dirty="0">
                <a:solidFill>
                  <a:schemeClr val="bg1"/>
                </a:solidFill>
              </a:rPr>
              <a:t>系统对比</a:t>
            </a:r>
          </a:p>
        </p:txBody>
      </p:sp>
      <p:graphicFrame>
        <p:nvGraphicFramePr>
          <p:cNvPr id="4" name="表格 3"/>
          <p:cNvGraphicFramePr>
            <a:graphicFrameLocks noGrp="1"/>
          </p:cNvGraphicFramePr>
          <p:nvPr>
            <p:extLst>
              <p:ext uri="{D42A27DB-BD31-4B8C-83A1-F6EECF244321}">
                <p14:modId xmlns:p14="http://schemas.microsoft.com/office/powerpoint/2010/main" val="2234700641"/>
              </p:ext>
            </p:extLst>
          </p:nvPr>
        </p:nvGraphicFramePr>
        <p:xfrm>
          <a:off x="911183" y="1391887"/>
          <a:ext cx="10714759" cy="5028521"/>
        </p:xfrm>
        <a:graphic>
          <a:graphicData uri="http://schemas.openxmlformats.org/drawingml/2006/table">
            <a:tbl>
              <a:tblPr>
                <a:tableStyleId>{3C2FFA5D-87B4-456A-9821-1D502468CF0F}</a:tableStyleId>
              </a:tblPr>
              <a:tblGrid>
                <a:gridCol w="1170769"/>
                <a:gridCol w="3690145"/>
                <a:gridCol w="1037390"/>
                <a:gridCol w="2593476"/>
                <a:gridCol w="2222979"/>
              </a:tblGrid>
              <a:tr h="293949">
                <a:tc>
                  <a:txBody>
                    <a:bodyPr/>
                    <a:lstStyle/>
                    <a:p>
                      <a:pPr algn="ctr" fontAlgn="b"/>
                      <a:r>
                        <a:rPr lang="zh-CN" altLang="en-US" sz="1600" b="1" u="none" strike="noStrike" dirty="0">
                          <a:effectLst/>
                          <a:latin typeface="+mn-ea"/>
                          <a:ea typeface="+mn-ea"/>
                        </a:rPr>
                        <a:t>对比类型</a:t>
                      </a:r>
                      <a:endParaRPr lang="zh-CN" altLang="en-US" sz="1600" b="1" i="0" u="none" strike="noStrike" dirty="0">
                        <a:solidFill>
                          <a:srgbClr val="FFFFFF"/>
                        </a:solidFill>
                        <a:effectLst/>
                        <a:latin typeface="+mn-ea"/>
                        <a:ea typeface="+mn-ea"/>
                      </a:endParaRPr>
                    </a:p>
                  </a:txBody>
                  <a:tcPr marL="9525" marR="9525" marT="9525" marB="0" anchor="b"/>
                </a:tc>
                <a:tc>
                  <a:txBody>
                    <a:bodyPr/>
                    <a:lstStyle/>
                    <a:p>
                      <a:pPr algn="ctr" fontAlgn="b"/>
                      <a:r>
                        <a:rPr lang="en-US" sz="1600" b="1" u="none" strike="noStrike" dirty="0">
                          <a:effectLst/>
                          <a:latin typeface="+mn-ea"/>
                          <a:ea typeface="+mn-ea"/>
                        </a:rPr>
                        <a:t>KAFKA</a:t>
                      </a:r>
                      <a:endParaRPr lang="en-US" sz="1600" b="1" i="0" u="none" strike="noStrike" dirty="0">
                        <a:solidFill>
                          <a:srgbClr val="FFFFFF"/>
                        </a:solidFill>
                        <a:effectLst/>
                        <a:latin typeface="+mn-ea"/>
                        <a:ea typeface="+mn-ea"/>
                      </a:endParaRPr>
                    </a:p>
                  </a:txBody>
                  <a:tcPr marL="9525" marR="9525" marT="9525" marB="0" anchor="b"/>
                </a:tc>
                <a:tc>
                  <a:txBody>
                    <a:bodyPr/>
                    <a:lstStyle/>
                    <a:p>
                      <a:pPr algn="ctr" fontAlgn="b"/>
                      <a:r>
                        <a:rPr lang="en-US" sz="1600" b="1" u="none" strike="noStrike" dirty="0" err="1">
                          <a:effectLst/>
                          <a:latin typeface="+mn-ea"/>
                          <a:ea typeface="+mn-ea"/>
                        </a:rPr>
                        <a:t>ActiveMQ</a:t>
                      </a:r>
                      <a:endParaRPr lang="en-US" sz="1600" b="1" i="0" u="none" strike="noStrike" dirty="0">
                        <a:solidFill>
                          <a:srgbClr val="FFFFFF"/>
                        </a:solidFill>
                        <a:effectLst/>
                        <a:latin typeface="+mn-ea"/>
                        <a:ea typeface="+mn-ea"/>
                      </a:endParaRPr>
                    </a:p>
                  </a:txBody>
                  <a:tcPr marL="9525" marR="9525" marT="9525" marB="0" anchor="b"/>
                </a:tc>
                <a:tc>
                  <a:txBody>
                    <a:bodyPr/>
                    <a:lstStyle/>
                    <a:p>
                      <a:pPr algn="ctr" fontAlgn="b"/>
                      <a:r>
                        <a:rPr lang="en-US" sz="1600" b="1" u="none" strike="noStrike" dirty="0" err="1">
                          <a:effectLst/>
                          <a:latin typeface="+mn-ea"/>
                          <a:ea typeface="+mn-ea"/>
                        </a:rPr>
                        <a:t>RabbitMQ</a:t>
                      </a:r>
                      <a:endParaRPr lang="en-US" sz="1600" b="1" i="0" u="none" strike="noStrike" dirty="0">
                        <a:solidFill>
                          <a:srgbClr val="FFFFFF"/>
                        </a:solidFill>
                        <a:effectLst/>
                        <a:latin typeface="+mn-ea"/>
                        <a:ea typeface="+mn-ea"/>
                      </a:endParaRPr>
                    </a:p>
                  </a:txBody>
                  <a:tcPr marL="9525" marR="9525" marT="9525" marB="0" anchor="b"/>
                </a:tc>
                <a:tc>
                  <a:txBody>
                    <a:bodyPr/>
                    <a:lstStyle/>
                    <a:p>
                      <a:pPr algn="ctr" fontAlgn="b"/>
                      <a:r>
                        <a:rPr lang="en-US" sz="1600" b="1" u="none" strike="noStrike" dirty="0" err="1">
                          <a:effectLst/>
                          <a:latin typeface="+mn-ea"/>
                          <a:ea typeface="+mn-ea"/>
                        </a:rPr>
                        <a:t>RocketMQ</a:t>
                      </a:r>
                      <a:endParaRPr lang="en-US" sz="1600" b="1" i="0" u="none" strike="noStrike" dirty="0">
                        <a:solidFill>
                          <a:srgbClr val="FFFFFF"/>
                        </a:solidFill>
                        <a:effectLst/>
                        <a:latin typeface="+mn-ea"/>
                        <a:ea typeface="+mn-ea"/>
                      </a:endParaRPr>
                    </a:p>
                  </a:txBody>
                  <a:tcPr marL="9525" marR="9525" marT="9525" marB="0" anchor="b"/>
                </a:tc>
              </a:tr>
              <a:tr h="293949">
                <a:tc>
                  <a:txBody>
                    <a:bodyPr/>
                    <a:lstStyle/>
                    <a:p>
                      <a:pPr algn="ctr" fontAlgn="b"/>
                      <a:r>
                        <a:rPr lang="zh-CN" altLang="en-US" sz="1600" b="1" u="none" strike="noStrike">
                          <a:effectLst/>
                          <a:latin typeface="+mn-ea"/>
                          <a:ea typeface="+mn-ea"/>
                        </a:rPr>
                        <a:t>开发语言</a:t>
                      </a:r>
                      <a:endParaRPr lang="zh-CN" altLang="en-US" sz="1600" b="1" i="0" u="none" strike="noStrike">
                        <a:solidFill>
                          <a:srgbClr val="FFFFFF"/>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en-US" sz="1600" u="none" strike="noStrike" dirty="0" err="1">
                          <a:effectLst/>
                          <a:latin typeface="+mn-ea"/>
                          <a:ea typeface="+mn-ea"/>
                        </a:rPr>
                        <a:t>Java、Scala</a:t>
                      </a:r>
                      <a:endParaRPr lang="en-US" sz="1600" b="0" i="0" u="none" strike="noStrike" dirty="0">
                        <a:solidFill>
                          <a:srgbClr val="FFFFFF"/>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en-US" sz="1600" u="none" strike="noStrike">
                          <a:effectLst/>
                          <a:latin typeface="+mn-ea"/>
                          <a:ea typeface="+mn-ea"/>
                        </a:rPr>
                        <a:t>Java</a:t>
                      </a:r>
                      <a:endParaRPr lang="en-US" sz="1600" b="0" i="0" u="none" strike="noStrike">
                        <a:solidFill>
                          <a:srgbClr val="FFFFFF"/>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en-US" sz="1600" u="none" strike="noStrike" dirty="0" err="1">
                          <a:effectLst/>
                          <a:latin typeface="+mn-ea"/>
                          <a:ea typeface="+mn-ea"/>
                        </a:rPr>
                        <a:t>Erlang</a:t>
                      </a:r>
                      <a:endParaRPr lang="en-US" sz="1600" b="0" i="0" u="none" strike="noStrike" dirty="0">
                        <a:solidFill>
                          <a:srgbClr val="FFFFFF"/>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en-US" sz="1600" u="none" strike="noStrike" dirty="0">
                          <a:effectLst/>
                          <a:latin typeface="+mn-ea"/>
                          <a:ea typeface="+mn-ea"/>
                        </a:rPr>
                        <a:t>Java</a:t>
                      </a:r>
                      <a:endParaRPr lang="en-US" sz="1600" b="0" i="0" u="none" strike="noStrike" dirty="0">
                        <a:solidFill>
                          <a:srgbClr val="FFFFFF"/>
                        </a:solidFill>
                        <a:effectLst/>
                        <a:latin typeface="+mn-ea"/>
                        <a:ea typeface="+mn-ea"/>
                      </a:endParaRPr>
                    </a:p>
                  </a:txBody>
                  <a:tcPr marL="9525" marR="9525" marT="9525" marB="0" anchor="ctr">
                    <a:solidFill>
                      <a:schemeClr val="accent1">
                        <a:lumMod val="20000"/>
                        <a:lumOff val="80000"/>
                      </a:schemeClr>
                    </a:solidFill>
                  </a:tcPr>
                </a:tc>
              </a:tr>
              <a:tr h="293949">
                <a:tc>
                  <a:txBody>
                    <a:bodyPr/>
                    <a:lstStyle/>
                    <a:p>
                      <a:pPr algn="ctr" fontAlgn="b"/>
                      <a:r>
                        <a:rPr lang="zh-CN" altLang="en-US" sz="1600" b="1" u="none" strike="noStrike">
                          <a:effectLst/>
                          <a:latin typeface="+mn-ea"/>
                          <a:ea typeface="+mn-ea"/>
                        </a:rPr>
                        <a:t>协议支持</a:t>
                      </a:r>
                      <a:endParaRPr lang="zh-CN" altLang="en-US" sz="1600" b="1" i="0" u="none" strike="noStrike">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自己制定的一套协议</a:t>
                      </a:r>
                      <a:endParaRPr lang="zh-CN" alt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en-US" sz="1600" u="none" strike="noStrike">
                          <a:effectLst/>
                          <a:latin typeface="+mn-ea"/>
                          <a:ea typeface="+mn-ea"/>
                        </a:rPr>
                        <a:t>JMS</a:t>
                      </a:r>
                      <a:r>
                        <a:rPr lang="zh-CN" altLang="en-US" sz="1600" u="none" strike="noStrike">
                          <a:effectLst/>
                          <a:latin typeface="+mn-ea"/>
                          <a:ea typeface="+mn-ea"/>
                        </a:rPr>
                        <a:t>协议</a:t>
                      </a:r>
                      <a:endParaRPr lang="zh-CN" altLang="en-US" sz="1600" b="0" i="0" u="none" strike="noStrike">
                        <a:solidFill>
                          <a:srgbClr val="000000"/>
                        </a:solidFill>
                        <a:effectLst/>
                        <a:latin typeface="+mn-ea"/>
                        <a:ea typeface="+mn-ea"/>
                      </a:endParaRPr>
                    </a:p>
                  </a:txBody>
                  <a:tcPr marL="9525" marR="9525" marT="9525" marB="0" anchor="ctr"/>
                </a:tc>
                <a:tc>
                  <a:txBody>
                    <a:bodyPr/>
                    <a:lstStyle/>
                    <a:p>
                      <a:pPr algn="ctr" fontAlgn="b"/>
                      <a:r>
                        <a:rPr lang="en-US" sz="1600" u="none" strike="noStrike" dirty="0">
                          <a:effectLst/>
                          <a:latin typeface="+mn-ea"/>
                          <a:ea typeface="+mn-ea"/>
                        </a:rPr>
                        <a:t>AMQP</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en-US" sz="1600" u="none" strike="noStrike" dirty="0">
                          <a:effectLst/>
                          <a:latin typeface="+mn-ea"/>
                          <a:ea typeface="+mn-ea"/>
                        </a:rPr>
                        <a:t>JMS、MQTT</a:t>
                      </a:r>
                      <a:endParaRPr lang="en-US" sz="1600" b="0" i="0" u="none" strike="noStrike" dirty="0">
                        <a:solidFill>
                          <a:srgbClr val="000000"/>
                        </a:solidFill>
                        <a:effectLst/>
                        <a:latin typeface="+mn-ea"/>
                        <a:ea typeface="+mn-ea"/>
                      </a:endParaRPr>
                    </a:p>
                  </a:txBody>
                  <a:tcPr marL="9525" marR="9525" marT="9525" marB="0" anchor="ctr"/>
                </a:tc>
              </a:tr>
              <a:tr h="293949">
                <a:tc>
                  <a:txBody>
                    <a:bodyPr/>
                    <a:lstStyle/>
                    <a:p>
                      <a:pPr algn="ctr" fontAlgn="b"/>
                      <a:r>
                        <a:rPr lang="zh-CN" altLang="en-US" sz="1600" b="1" u="none" strike="noStrike">
                          <a:effectLst/>
                          <a:latin typeface="+mn-ea"/>
                          <a:ea typeface="+mn-ea"/>
                        </a:rPr>
                        <a:t>持久化支持</a:t>
                      </a:r>
                      <a:endParaRPr lang="zh-CN" altLang="en-US" sz="1600" b="1" i="0" u="none" strike="noStrike">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latin typeface="+mn-ea"/>
                          <a:ea typeface="+mn-ea"/>
                        </a:rPr>
                        <a:t>支持</a:t>
                      </a:r>
                      <a:endParaRPr lang="zh-CN" altLang="en-US" sz="1600" b="0" i="0" u="none" strike="noStrike">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293949">
                <a:tc>
                  <a:txBody>
                    <a:bodyPr/>
                    <a:lstStyle/>
                    <a:p>
                      <a:pPr algn="ctr" fontAlgn="b"/>
                      <a:r>
                        <a:rPr lang="zh-CN" altLang="en-US" sz="1600" b="1" u="none" strike="noStrike">
                          <a:effectLst/>
                          <a:latin typeface="+mn-ea"/>
                          <a:ea typeface="+mn-ea"/>
                        </a:rPr>
                        <a:t>事务支持</a:t>
                      </a:r>
                      <a:endParaRPr lang="zh-CN" altLang="en-US" sz="1600" b="1" i="0" u="none" strike="noStrike">
                        <a:solidFill>
                          <a:srgbClr val="000000"/>
                        </a:solidFill>
                        <a:effectLst/>
                        <a:latin typeface="+mn-ea"/>
                        <a:ea typeface="+mn-ea"/>
                      </a:endParaRPr>
                    </a:p>
                  </a:txBody>
                  <a:tcPr marL="9525" marR="9525" marT="9525" marB="0" anchor="ctr"/>
                </a:tc>
                <a:tc>
                  <a:txBody>
                    <a:bodyPr/>
                    <a:lstStyle/>
                    <a:p>
                      <a:pPr algn="ctr" fontAlgn="b"/>
                      <a:r>
                        <a:rPr lang="en-US" altLang="zh-CN" sz="1600" u="none" strike="noStrike" dirty="0">
                          <a:effectLst/>
                          <a:latin typeface="+mn-ea"/>
                          <a:ea typeface="+mn-ea"/>
                        </a:rPr>
                        <a:t>0.11.0</a:t>
                      </a:r>
                      <a:r>
                        <a:rPr lang="zh-CN" altLang="en-US" sz="1600" u="none" strike="noStrike" dirty="0">
                          <a:effectLst/>
                          <a:latin typeface="+mn-ea"/>
                          <a:ea typeface="+mn-ea"/>
                        </a:rPr>
                        <a:t>之后支持</a:t>
                      </a:r>
                      <a:endParaRPr lang="zh-CN" alt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tc>
              </a:tr>
              <a:tr h="1742153">
                <a:tc>
                  <a:txBody>
                    <a:bodyPr/>
                    <a:lstStyle/>
                    <a:p>
                      <a:pPr algn="ctr" fontAlgn="b"/>
                      <a:r>
                        <a:rPr lang="en-US" sz="1600" b="1" u="none" strike="noStrike" dirty="0">
                          <a:effectLst/>
                          <a:latin typeface="+mn-ea"/>
                          <a:ea typeface="+mn-ea"/>
                        </a:rPr>
                        <a:t>Producer</a:t>
                      </a:r>
                      <a:r>
                        <a:rPr lang="zh-CN" altLang="en-US" sz="1600" b="1" u="none" strike="noStrike" dirty="0">
                          <a:effectLst/>
                          <a:latin typeface="+mn-ea"/>
                          <a:ea typeface="+mn-ea"/>
                        </a:rPr>
                        <a:t>容错</a:t>
                      </a:r>
                      <a:endParaRPr lang="zh-CN" altLang="en-US" sz="1600" b="1"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在</a:t>
                      </a:r>
                      <a:r>
                        <a:rPr lang="en-US" sz="1600" u="none" strike="noStrike" dirty="0">
                          <a:effectLst/>
                          <a:latin typeface="+mn-ea"/>
                          <a:ea typeface="+mn-ea"/>
                        </a:rPr>
                        <a:t>Kafka</a:t>
                      </a:r>
                      <a:r>
                        <a:rPr lang="zh-CN" altLang="en-US" sz="1600" u="none" strike="noStrike" dirty="0">
                          <a:effectLst/>
                          <a:latin typeface="+mn-ea"/>
                          <a:ea typeface="+mn-ea"/>
                        </a:rPr>
                        <a:t>中提供了</a:t>
                      </a:r>
                      <a:r>
                        <a:rPr lang="en-US" sz="1600" u="none" strike="noStrike" dirty="0">
                          <a:effectLst/>
                          <a:latin typeface="+mn-ea"/>
                          <a:ea typeface="+mn-ea"/>
                        </a:rPr>
                        <a:t>ACK</a:t>
                      </a:r>
                      <a:r>
                        <a:rPr lang="zh-CN" altLang="en-US" sz="1600" u="none" strike="noStrike" dirty="0">
                          <a:effectLst/>
                          <a:latin typeface="+mn-ea"/>
                          <a:ea typeface="+mn-ea"/>
                        </a:rPr>
                        <a:t>配置选项，</a:t>
                      </a:r>
                      <a:br>
                        <a:rPr lang="zh-CN" altLang="en-US" sz="1600" u="none" strike="noStrike" dirty="0">
                          <a:effectLst/>
                          <a:latin typeface="+mn-ea"/>
                          <a:ea typeface="+mn-ea"/>
                        </a:rPr>
                      </a:br>
                      <a:r>
                        <a:rPr lang="en-US" sz="1600" u="none" strike="noStrike" dirty="0" err="1">
                          <a:effectLst/>
                          <a:latin typeface="+mn-ea"/>
                          <a:ea typeface="+mn-ea"/>
                        </a:rPr>
                        <a:t>request.required.acks</a:t>
                      </a:r>
                      <a:r>
                        <a:rPr lang="en-US" sz="1600" u="none" strike="noStrike" dirty="0">
                          <a:effectLst/>
                          <a:latin typeface="+mn-ea"/>
                          <a:ea typeface="+mn-ea"/>
                        </a:rPr>
                        <a:t>=-1:</a:t>
                      </a:r>
                      <a:r>
                        <a:rPr lang="zh-CN" altLang="en-US" sz="1600" u="none" strike="noStrike" dirty="0">
                          <a:effectLst/>
                          <a:latin typeface="+mn-ea"/>
                          <a:ea typeface="+mn-ea"/>
                        </a:rPr>
                        <a:t>级别最低，生产者不需要关心是否发送成功</a:t>
                      </a:r>
                      <a:br>
                        <a:rPr lang="zh-CN" altLang="en-US" sz="1600" u="none" strike="noStrike" dirty="0">
                          <a:effectLst/>
                          <a:latin typeface="+mn-ea"/>
                          <a:ea typeface="+mn-ea"/>
                        </a:rPr>
                      </a:br>
                      <a:r>
                        <a:rPr lang="en-US" sz="1600" u="none" strike="noStrike" dirty="0" err="1">
                          <a:effectLst/>
                          <a:latin typeface="+mn-ea"/>
                          <a:ea typeface="+mn-ea"/>
                        </a:rPr>
                        <a:t>request.required.acks</a:t>
                      </a:r>
                      <a:r>
                        <a:rPr lang="en-US" sz="1600" u="none" strike="noStrike" dirty="0">
                          <a:effectLst/>
                          <a:latin typeface="+mn-ea"/>
                          <a:ea typeface="+mn-ea"/>
                        </a:rPr>
                        <a:t>=0：</a:t>
                      </a:r>
                      <a:r>
                        <a:rPr lang="zh-CN" altLang="en-US" sz="1600" u="none" strike="noStrike" dirty="0">
                          <a:effectLst/>
                          <a:latin typeface="+mn-ea"/>
                          <a:ea typeface="+mn-ea"/>
                        </a:rPr>
                        <a:t>只需要</a:t>
                      </a:r>
                      <a:r>
                        <a:rPr lang="en-US" sz="1600" u="none" strike="noStrike" dirty="0">
                          <a:effectLst/>
                          <a:latin typeface="+mn-ea"/>
                          <a:ea typeface="+mn-ea"/>
                        </a:rPr>
                        <a:t>Leader</a:t>
                      </a:r>
                      <a:r>
                        <a:rPr lang="zh-CN" altLang="en-US" sz="1600" u="none" strike="noStrike" dirty="0">
                          <a:effectLst/>
                          <a:latin typeface="+mn-ea"/>
                          <a:ea typeface="+mn-ea"/>
                        </a:rPr>
                        <a:t>分区有了即可</a:t>
                      </a:r>
                      <a:br>
                        <a:rPr lang="zh-CN" altLang="en-US" sz="1600" u="none" strike="noStrike" dirty="0">
                          <a:effectLst/>
                          <a:latin typeface="+mn-ea"/>
                          <a:ea typeface="+mn-ea"/>
                        </a:rPr>
                      </a:br>
                      <a:r>
                        <a:rPr lang="en-US" sz="1600" u="none" strike="noStrike" dirty="0" err="1">
                          <a:effectLst/>
                          <a:latin typeface="+mn-ea"/>
                          <a:ea typeface="+mn-ea"/>
                        </a:rPr>
                        <a:t>request.required.acks</a:t>
                      </a:r>
                      <a:r>
                        <a:rPr lang="en-US" sz="1600" u="none" strike="noStrike" dirty="0">
                          <a:effectLst/>
                          <a:latin typeface="+mn-ea"/>
                          <a:ea typeface="+mn-ea"/>
                        </a:rPr>
                        <a:t>=1：</a:t>
                      </a:r>
                      <a:r>
                        <a:rPr lang="zh-CN" altLang="en-US" sz="1600" u="none" strike="noStrike" dirty="0">
                          <a:effectLst/>
                          <a:latin typeface="+mn-ea"/>
                          <a:ea typeface="+mn-ea"/>
                        </a:rPr>
                        <a:t>需集合中的所有同步了才返回，可能会有重复数据</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发送失败后可重试</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有</a:t>
                      </a:r>
                      <a:r>
                        <a:rPr lang="en-US" altLang="zh-CN" sz="1600" u="none" strike="noStrike" dirty="0">
                          <a:effectLst/>
                          <a:latin typeface="+mn-ea"/>
                          <a:ea typeface="+mn-ea"/>
                        </a:rPr>
                        <a:t>ACK</a:t>
                      </a:r>
                      <a:r>
                        <a:rPr lang="zh-CN" altLang="en-US" sz="1600" u="none" strike="noStrike" dirty="0">
                          <a:effectLst/>
                          <a:latin typeface="+mn-ea"/>
                          <a:ea typeface="+mn-ea"/>
                        </a:rPr>
                        <a:t>模型</a:t>
                      </a:r>
                      <a:br>
                        <a:rPr lang="zh-CN" altLang="en-US" sz="1600" u="none" strike="noStrike" dirty="0">
                          <a:effectLst/>
                          <a:latin typeface="+mn-ea"/>
                          <a:ea typeface="+mn-ea"/>
                        </a:rPr>
                      </a:br>
                      <a:r>
                        <a:rPr lang="en-US" altLang="zh-CN" sz="1600" u="none" strike="noStrike" dirty="0">
                          <a:effectLst/>
                          <a:latin typeface="+mn-ea"/>
                          <a:ea typeface="+mn-ea"/>
                        </a:rPr>
                        <a:t>ACK</a:t>
                      </a:r>
                      <a:r>
                        <a:rPr lang="zh-CN" altLang="en-US" sz="1600" u="none" strike="noStrike" dirty="0">
                          <a:effectLst/>
                          <a:latin typeface="+mn-ea"/>
                          <a:ea typeface="+mn-ea"/>
                        </a:rPr>
                        <a:t>模型可能重复消息</a:t>
                      </a:r>
                      <a:br>
                        <a:rPr lang="zh-CN" altLang="en-US" sz="1600" u="none" strike="noStrike" dirty="0">
                          <a:effectLst/>
                          <a:latin typeface="+mn-ea"/>
                          <a:ea typeface="+mn-ea"/>
                        </a:rPr>
                      </a:br>
                      <a:r>
                        <a:rPr lang="zh-CN" altLang="en-US" sz="1600" u="none" strike="noStrike" dirty="0">
                          <a:effectLst/>
                          <a:latin typeface="+mn-ea"/>
                          <a:ea typeface="+mn-ea"/>
                        </a:rPr>
                        <a:t>事务模型保证完全一致</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和</a:t>
                      </a:r>
                      <a:r>
                        <a:rPr lang="en-US" sz="1600" u="none" strike="noStrike" dirty="0">
                          <a:effectLst/>
                          <a:latin typeface="+mn-ea"/>
                          <a:ea typeface="+mn-ea"/>
                        </a:rPr>
                        <a:t>Kafka</a:t>
                      </a:r>
                      <a:r>
                        <a:rPr lang="zh-CN" altLang="en-US" sz="1600" u="none" strike="noStrike" dirty="0">
                          <a:effectLst/>
                          <a:latin typeface="+mn-ea"/>
                          <a:ea typeface="+mn-ea"/>
                        </a:rPr>
                        <a:t>类似</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1137867">
                <a:tc>
                  <a:txBody>
                    <a:bodyPr/>
                    <a:lstStyle/>
                    <a:p>
                      <a:pPr algn="ctr" fontAlgn="b"/>
                      <a:r>
                        <a:rPr lang="zh-CN" altLang="en-US" sz="1600" b="1" u="none" strike="noStrike">
                          <a:effectLst/>
                          <a:latin typeface="+mn-ea"/>
                          <a:ea typeface="+mn-ea"/>
                        </a:rPr>
                        <a:t>吞吐量</a:t>
                      </a:r>
                      <a:endParaRPr lang="zh-CN" altLang="en-US" sz="1600" b="1" i="0" u="none" strike="noStrike">
                        <a:solidFill>
                          <a:srgbClr val="000000"/>
                        </a:solidFill>
                        <a:effectLst/>
                        <a:latin typeface="+mn-ea"/>
                        <a:ea typeface="+mn-ea"/>
                      </a:endParaRPr>
                    </a:p>
                  </a:txBody>
                  <a:tcPr marL="9525" marR="9525" marT="9525" marB="0" anchor="ctr"/>
                </a:tc>
                <a:tc>
                  <a:txBody>
                    <a:bodyPr/>
                    <a:lstStyle/>
                    <a:p>
                      <a:pPr algn="ctr" fontAlgn="b"/>
                      <a:r>
                        <a:rPr lang="en-US" altLang="zh-CN" sz="1600" u="none" strike="noStrike">
                          <a:effectLst/>
                          <a:latin typeface="+mn-ea"/>
                          <a:ea typeface="+mn-ea"/>
                        </a:rPr>
                        <a:t>Kafka</a:t>
                      </a:r>
                      <a:r>
                        <a:rPr lang="zh-CN" altLang="en-US" sz="1600" u="none" strike="noStrike">
                          <a:effectLst/>
                          <a:latin typeface="+mn-ea"/>
                          <a:ea typeface="+mn-ea"/>
                        </a:rPr>
                        <a:t>具有高的吞吐量，内部采用消息的批量处理，</a:t>
                      </a:r>
                      <a:r>
                        <a:rPr lang="en-US" altLang="zh-CN" sz="1600" u="none" strike="noStrike">
                          <a:effectLst/>
                          <a:latin typeface="+mn-ea"/>
                          <a:ea typeface="+mn-ea"/>
                        </a:rPr>
                        <a:t>zero-copy</a:t>
                      </a:r>
                      <a:r>
                        <a:rPr lang="zh-CN" altLang="en-US" sz="1600" u="none" strike="noStrike">
                          <a:effectLst/>
                          <a:latin typeface="+mn-ea"/>
                          <a:ea typeface="+mn-ea"/>
                        </a:rPr>
                        <a:t>机制，数据的存储和获取是本地磁盘顺序批量操作，具有</a:t>
                      </a:r>
                      <a:r>
                        <a:rPr lang="en-US" altLang="zh-CN" sz="1600" u="none" strike="noStrike">
                          <a:effectLst/>
                          <a:latin typeface="+mn-ea"/>
                          <a:ea typeface="+mn-ea"/>
                        </a:rPr>
                        <a:t>O(1)</a:t>
                      </a:r>
                      <a:r>
                        <a:rPr lang="zh-CN" altLang="en-US" sz="1600" u="none" strike="noStrike">
                          <a:effectLst/>
                          <a:latin typeface="+mn-ea"/>
                          <a:ea typeface="+mn-ea"/>
                        </a:rPr>
                        <a:t>的复杂度，消息处理的效率很高</a:t>
                      </a:r>
                      <a:endParaRPr lang="zh-CN" altLang="en-US" sz="1600" b="0" i="0" u="none" strike="noStrike">
                        <a:solidFill>
                          <a:srgbClr val="000000"/>
                        </a:solidFill>
                        <a:effectLst/>
                        <a:latin typeface="+mn-ea"/>
                        <a:ea typeface="+mn-ea"/>
                      </a:endParaRPr>
                    </a:p>
                  </a:txBody>
                  <a:tcPr marL="9525" marR="9525" marT="9525" marB="0" anchor="ctr"/>
                </a:tc>
                <a:tc>
                  <a:txBody>
                    <a:bodyPr/>
                    <a:lstStyle/>
                    <a:p>
                      <a:pPr algn="ctr" fontAlgn="b"/>
                      <a:r>
                        <a:rPr lang="zh-CN" altLang="en-US" sz="1600" u="none" strike="noStrike">
                          <a:effectLst/>
                          <a:latin typeface="+mn-ea"/>
                          <a:ea typeface="+mn-ea"/>
                        </a:rPr>
                        <a:t>　</a:t>
                      </a:r>
                      <a:endParaRPr lang="zh-CN" altLang="en-US" sz="1600" b="0" i="0" u="none" strike="noStrike">
                        <a:solidFill>
                          <a:srgbClr val="000000"/>
                        </a:solidFill>
                        <a:effectLst/>
                        <a:latin typeface="+mn-ea"/>
                        <a:ea typeface="+mn-ea"/>
                      </a:endParaRPr>
                    </a:p>
                  </a:txBody>
                  <a:tcPr marL="9525" marR="9525" marT="9525" marB="0" anchor="ctr"/>
                </a:tc>
                <a:tc>
                  <a:txBody>
                    <a:bodyPr/>
                    <a:lstStyle/>
                    <a:p>
                      <a:pPr algn="ctr" fontAlgn="b"/>
                      <a:r>
                        <a:rPr lang="en-US" altLang="zh-CN" sz="1600" u="none" strike="noStrike" dirty="0" err="1">
                          <a:effectLst/>
                          <a:latin typeface="+mn-ea"/>
                          <a:ea typeface="+mn-ea"/>
                        </a:rPr>
                        <a:t>RabbitMQ</a:t>
                      </a:r>
                      <a:r>
                        <a:rPr lang="zh-CN" altLang="en-US" sz="1600" u="none" strike="noStrike" dirty="0">
                          <a:effectLst/>
                          <a:latin typeface="+mn-ea"/>
                          <a:ea typeface="+mn-ea"/>
                        </a:rPr>
                        <a:t>在吞吐量方面比</a:t>
                      </a:r>
                      <a:r>
                        <a:rPr lang="en-US" altLang="zh-CN" sz="1600" u="none" strike="noStrike" dirty="0">
                          <a:effectLst/>
                          <a:latin typeface="+mn-ea"/>
                          <a:ea typeface="+mn-ea"/>
                        </a:rPr>
                        <a:t>Kafka</a:t>
                      </a:r>
                      <a:r>
                        <a:rPr lang="zh-CN" altLang="en-US" sz="1600" u="none" strike="noStrike" dirty="0">
                          <a:effectLst/>
                          <a:latin typeface="+mn-ea"/>
                          <a:ea typeface="+mn-ea"/>
                        </a:rPr>
                        <a:t>差点，他们的出发点不一样</a:t>
                      </a:r>
                      <a:endParaRPr lang="zh-CN" alt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en-US" sz="1600" u="none" strike="noStrike" dirty="0">
                          <a:effectLst/>
                          <a:latin typeface="+mn-ea"/>
                          <a:ea typeface="+mn-ea"/>
                        </a:rPr>
                        <a:t>Kafka</a:t>
                      </a:r>
                      <a:r>
                        <a:rPr lang="zh-CN" altLang="en-US" sz="1600" u="none" strike="noStrike" dirty="0">
                          <a:effectLst/>
                          <a:latin typeface="+mn-ea"/>
                          <a:ea typeface="+mn-ea"/>
                        </a:rPr>
                        <a:t>在</a:t>
                      </a:r>
                      <a:r>
                        <a:rPr lang="en-US" sz="1600" u="none" strike="noStrike" dirty="0">
                          <a:effectLst/>
                          <a:latin typeface="+mn-ea"/>
                          <a:ea typeface="+mn-ea"/>
                        </a:rPr>
                        <a:t>Topic</a:t>
                      </a:r>
                      <a:r>
                        <a:rPr lang="zh-CN" altLang="en-US" sz="1600" u="none" strike="noStrike" dirty="0">
                          <a:effectLst/>
                          <a:latin typeface="+mn-ea"/>
                          <a:ea typeface="+mn-ea"/>
                        </a:rPr>
                        <a:t>数量不多的情况下吞吐量比</a:t>
                      </a:r>
                      <a:r>
                        <a:rPr lang="en-US" sz="1600" u="none" strike="noStrike" dirty="0" err="1">
                          <a:effectLst/>
                          <a:latin typeface="+mn-ea"/>
                          <a:ea typeface="+mn-ea"/>
                        </a:rPr>
                        <a:t>RocketMQ</a:t>
                      </a:r>
                      <a:r>
                        <a:rPr lang="zh-CN" altLang="en-US" sz="1600" u="none" strike="noStrike" dirty="0">
                          <a:effectLst/>
                          <a:latin typeface="+mn-ea"/>
                          <a:ea typeface="+mn-ea"/>
                        </a:rPr>
                        <a:t>高，在</a:t>
                      </a:r>
                      <a:r>
                        <a:rPr lang="en-US" sz="1600" u="none" strike="noStrike" dirty="0">
                          <a:effectLst/>
                          <a:latin typeface="+mn-ea"/>
                          <a:ea typeface="+mn-ea"/>
                        </a:rPr>
                        <a:t>Topic</a:t>
                      </a:r>
                      <a:r>
                        <a:rPr lang="zh-CN" altLang="en-US" sz="1600" u="none" strike="noStrike" dirty="0">
                          <a:effectLst/>
                          <a:latin typeface="+mn-ea"/>
                          <a:ea typeface="+mn-ea"/>
                        </a:rPr>
                        <a:t>数量多的情况下</a:t>
                      </a:r>
                      <a:r>
                        <a:rPr lang="en-US" sz="1600" u="none" strike="noStrike" dirty="0" err="1">
                          <a:effectLst/>
                          <a:latin typeface="+mn-ea"/>
                          <a:ea typeface="+mn-ea"/>
                        </a:rPr>
                        <a:t>RocketMQ</a:t>
                      </a:r>
                      <a:r>
                        <a:rPr lang="zh-CN" altLang="en-US" sz="1600" u="none" strike="noStrike" dirty="0">
                          <a:effectLst/>
                          <a:latin typeface="+mn-ea"/>
                          <a:ea typeface="+mn-ea"/>
                        </a:rPr>
                        <a:t>比</a:t>
                      </a:r>
                      <a:r>
                        <a:rPr lang="en-US" sz="1600" u="none" strike="noStrike" dirty="0">
                          <a:effectLst/>
                          <a:latin typeface="+mn-ea"/>
                          <a:ea typeface="+mn-ea"/>
                        </a:rPr>
                        <a:t>Kafka</a:t>
                      </a:r>
                      <a:r>
                        <a:rPr lang="zh-CN" altLang="en-US" sz="1600" u="none" strike="noStrike" dirty="0">
                          <a:effectLst/>
                          <a:latin typeface="+mn-ea"/>
                          <a:ea typeface="+mn-ea"/>
                        </a:rPr>
                        <a:t>高</a:t>
                      </a:r>
                      <a:endParaRPr lang="zh-CN" altLang="en-US" sz="1600" b="0" i="0" u="none" strike="noStrike" dirty="0">
                        <a:solidFill>
                          <a:srgbClr val="000000"/>
                        </a:solidFill>
                        <a:effectLst/>
                        <a:latin typeface="+mn-ea"/>
                        <a:ea typeface="+mn-ea"/>
                      </a:endParaRPr>
                    </a:p>
                  </a:txBody>
                  <a:tcPr marL="9525" marR="9525" marT="9525" marB="0" anchor="ctr"/>
                </a:tc>
              </a:tr>
              <a:tr h="293949">
                <a:tc>
                  <a:txBody>
                    <a:bodyPr/>
                    <a:lstStyle/>
                    <a:p>
                      <a:pPr algn="ctr" fontAlgn="b"/>
                      <a:r>
                        <a:rPr lang="zh-CN" altLang="en-US" sz="1600" b="1" u="none" strike="noStrike">
                          <a:effectLst/>
                          <a:latin typeface="+mn-ea"/>
                          <a:ea typeface="+mn-ea"/>
                        </a:rPr>
                        <a:t>负责均衡</a:t>
                      </a:r>
                      <a:endParaRPr lang="zh-CN" altLang="en-US" sz="1600" b="1" i="0" u="none" strike="noStrike">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latin typeface="+mn-ea"/>
                          <a:ea typeface="+mn-ea"/>
                        </a:rPr>
                        <a:t>支持</a:t>
                      </a:r>
                      <a:endParaRPr lang="zh-CN" altLang="en-US" sz="1600" b="0" i="0" u="none" strike="noStrike">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latin typeface="+mn-ea"/>
                          <a:ea typeface="+mn-ea"/>
                        </a:rPr>
                        <a:t>支持</a:t>
                      </a:r>
                      <a:endParaRPr lang="zh-CN" altLang="en-US" sz="1600" b="0" i="0" u="none" strike="noStrike">
                        <a:solidFill>
                          <a:srgbClr val="000000"/>
                        </a:solidFill>
                        <a:effectLst/>
                        <a:latin typeface="+mn-ea"/>
                        <a:ea typeface="+mn-ea"/>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latin typeface="+mn-ea"/>
                          <a:ea typeface="+mn-ea"/>
                        </a:rPr>
                        <a:t>支持</a:t>
                      </a:r>
                      <a:endParaRPr lang="zh-CN" altLang="en-US" sz="1600" b="0"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293949">
                <a:tc>
                  <a:txBody>
                    <a:bodyPr/>
                    <a:lstStyle/>
                    <a:p>
                      <a:pPr algn="ctr" fontAlgn="b"/>
                      <a:r>
                        <a:rPr lang="zh-CN" altLang="en-US" sz="1600" b="1" u="none" strike="noStrike" dirty="0">
                          <a:effectLst/>
                          <a:latin typeface="+mn-ea"/>
                          <a:ea typeface="+mn-ea"/>
                        </a:rPr>
                        <a:t>动态扩容</a:t>
                      </a:r>
                      <a:endParaRPr lang="zh-CN" altLang="en-US" sz="1600" b="1" i="0" u="none" strike="noStrike" dirty="0">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支持</a:t>
                      </a:r>
                      <a:r>
                        <a:rPr lang="en-US" altLang="zh-CN" sz="1600" u="none" strike="noStrike" dirty="0">
                          <a:effectLst/>
                          <a:latin typeface="+mn-ea"/>
                          <a:ea typeface="+mn-ea"/>
                        </a:rPr>
                        <a:t>(</a:t>
                      </a:r>
                      <a:r>
                        <a:rPr lang="en-US" sz="1600" u="none" strike="noStrike" dirty="0">
                          <a:effectLst/>
                          <a:latin typeface="+mn-ea"/>
                          <a:ea typeface="+mn-ea"/>
                        </a:rPr>
                        <a:t>ZK)</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zh-CN" altLang="en-US" sz="1600" u="none" strike="noStrike">
                          <a:effectLst/>
                          <a:latin typeface="+mn-ea"/>
                          <a:ea typeface="+mn-ea"/>
                        </a:rPr>
                        <a:t>不支持</a:t>
                      </a:r>
                      <a:endParaRPr lang="zh-CN" altLang="en-US" sz="1600" b="0" i="0" u="none" strike="noStrike">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不支持</a:t>
                      </a:r>
                      <a:endParaRPr lang="zh-CN" altLang="en-US" sz="1600" b="0" i="0" u="none" strike="noStrike" dirty="0">
                        <a:solidFill>
                          <a:srgbClr val="000000"/>
                        </a:solidFill>
                        <a:effectLst/>
                        <a:latin typeface="+mn-ea"/>
                        <a:ea typeface="+mn-ea"/>
                      </a:endParaRPr>
                    </a:p>
                  </a:txBody>
                  <a:tcPr marL="9525" marR="9525" marT="9525" marB="0" anchor="ctr"/>
                </a:tc>
                <a:tc>
                  <a:txBody>
                    <a:bodyPr/>
                    <a:lstStyle/>
                    <a:p>
                      <a:pPr algn="ctr" fontAlgn="b"/>
                      <a:r>
                        <a:rPr lang="zh-CN" altLang="en-US" sz="1600" u="none" strike="noStrike" dirty="0">
                          <a:effectLst/>
                          <a:latin typeface="+mn-ea"/>
                          <a:ea typeface="+mn-ea"/>
                        </a:rPr>
                        <a:t>不支持</a:t>
                      </a:r>
                      <a:endParaRPr lang="zh-CN" altLang="en-US" sz="1600" b="0" i="0" u="none" strike="noStrike" dirty="0">
                        <a:solidFill>
                          <a:srgbClr val="000000"/>
                        </a:solidFill>
                        <a:effectLst/>
                        <a:latin typeface="+mn-ea"/>
                        <a:ea typeface="+mn-ea"/>
                      </a:endParaRPr>
                    </a:p>
                  </a:txBody>
                  <a:tcPr marL="9525" marR="9525" marT="9525" marB="0" anchor="ctr"/>
                </a:tc>
              </a:tr>
            </a:tbl>
          </a:graphicData>
        </a:graphic>
      </p:graphicFrame>
    </p:spTree>
    <p:extLst>
      <p:ext uri="{BB962C8B-B14F-4D97-AF65-F5344CB8AC3E}">
        <p14:creationId xmlns:p14="http://schemas.microsoft.com/office/powerpoint/2010/main" val="32346927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a16="http://schemas.microsoft.com/office/drawing/2014/main" xmlns=""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02</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a16="http://schemas.microsoft.com/office/drawing/2014/main" xmlns=""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基 本 架 构 与 原 理</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93240A06-D526-4907-A163-94ABB41190CC}"/>
              </a:ext>
            </a:extLst>
          </p:cNvPr>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529984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8103919" cy="668027"/>
          </a:xfrm>
        </p:spPr>
        <p:txBody>
          <a:bodyPr>
            <a:normAutofit fontScale="90000"/>
          </a:bodyPr>
          <a:lstStyle/>
          <a:p>
            <a:r>
              <a:rPr lang="en-US" altLang="zh-CN" dirty="0" smtClean="0">
                <a:solidFill>
                  <a:schemeClr val="bg1"/>
                </a:solidFill>
              </a:rPr>
              <a:t>2.1 </a:t>
            </a:r>
            <a:r>
              <a:rPr lang="en-US" altLang="zh-CN" dirty="0">
                <a:solidFill>
                  <a:schemeClr val="bg1"/>
                </a:solidFill>
              </a:rPr>
              <a:t>KAFKA</a:t>
            </a:r>
            <a:r>
              <a:rPr lang="zh-CN" altLang="zh-CN" dirty="0">
                <a:solidFill>
                  <a:schemeClr val="bg1"/>
                </a:solidFill>
              </a:rPr>
              <a:t>基础架构</a:t>
            </a:r>
            <a:endParaRPr lang="zh-CN" altLang="en-US"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36" y="1241838"/>
            <a:ext cx="9689829" cy="524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0951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9159</TotalTime>
  <Words>3263</Words>
  <Application>Microsoft Office PowerPoint</Application>
  <PresentationFormat>自定义</PresentationFormat>
  <Paragraphs>409</Paragraphs>
  <Slides>45</Slides>
  <Notes>11</Notes>
  <HiddenSlides>0</HiddenSlides>
  <MMClips>0</MMClips>
  <ScaleCrop>false</ScaleCrop>
  <HeadingPairs>
    <vt:vector size="4" baseType="variant">
      <vt:variant>
        <vt:lpstr>主题</vt:lpstr>
      </vt:variant>
      <vt:variant>
        <vt:i4>3</vt:i4>
      </vt:variant>
      <vt:variant>
        <vt:lpstr>幻灯片标题</vt:lpstr>
      </vt:variant>
      <vt:variant>
        <vt:i4>45</vt:i4>
      </vt:variant>
    </vt:vector>
  </HeadingPairs>
  <TitlesOfParts>
    <vt:vector size="48" baseType="lpstr">
      <vt:lpstr>Office 主题​​</vt:lpstr>
      <vt:lpstr>1_Office 主题​​</vt:lpstr>
      <vt:lpstr>2_Office 主题​​</vt:lpstr>
      <vt:lpstr>PowerPoint 演示文稿</vt:lpstr>
      <vt:lpstr>为什么使用KAFKA？</vt:lpstr>
      <vt:lpstr>PowerPoint 演示文稿</vt:lpstr>
      <vt:lpstr>PowerPoint 演示文稿</vt:lpstr>
      <vt:lpstr>1.1  KAFKA概述</vt:lpstr>
      <vt:lpstr>1.2  相关名词</vt:lpstr>
      <vt:lpstr>1.3 KAFKA和其他分布式消息系统对比</vt:lpstr>
      <vt:lpstr>PowerPoint 演示文稿</vt:lpstr>
      <vt:lpstr>2.1 KAFKA基础架构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KAFKA基本原理</vt:lpstr>
      <vt:lpstr>2.2 KAFKA基本原理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姜龙</dc:creator>
  <cp:lastModifiedBy>Windows7</cp:lastModifiedBy>
  <cp:revision>334</cp:revision>
  <dcterms:created xsi:type="dcterms:W3CDTF">2019-03-12T09:40:13Z</dcterms:created>
  <dcterms:modified xsi:type="dcterms:W3CDTF">2019-07-17T13:02:59Z</dcterms:modified>
</cp:coreProperties>
</file>